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3"/>
  </p:notesMasterIdLst>
  <p:handoutMasterIdLst>
    <p:handoutMasterId r:id="rId14"/>
  </p:handoutMasterIdLst>
  <p:sldIdLst>
    <p:sldId id="406" r:id="rId2"/>
    <p:sldId id="407" r:id="rId3"/>
    <p:sldId id="408" r:id="rId4"/>
    <p:sldId id="409" r:id="rId5"/>
    <p:sldId id="410" r:id="rId6"/>
    <p:sldId id="411" r:id="rId7"/>
    <p:sldId id="418" r:id="rId8"/>
    <p:sldId id="412" r:id="rId9"/>
    <p:sldId id="414" r:id="rId10"/>
    <p:sldId id="413" r:id="rId11"/>
    <p:sldId id="419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2787"/>
    <p:restoredTop sz="90940" autoAdjust="0"/>
  </p:normalViewPr>
  <p:slideViewPr>
    <p:cSldViewPr snapToGrid="0">
      <p:cViewPr varScale="1">
        <p:scale>
          <a:sx n="81" d="100"/>
          <a:sy n="81" d="100"/>
        </p:scale>
        <p:origin x="66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8FFC1089-4B23-4D68-81BE-9B65BBFC7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1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ACC11BD2-67B3-48FA-BA12-9044CA374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290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C11BD2-67B3-48FA-BA12-9044CA374C8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98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C11BD2-67B3-48FA-BA12-9044CA374C8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61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C11BD2-67B3-48FA-BA12-9044CA374C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72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C11BD2-67B3-48FA-BA12-9044CA374C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3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C11BD2-67B3-48FA-BA12-9044CA374C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85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C11BD2-67B3-48FA-BA12-9044CA374C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14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C11BD2-67B3-48FA-BA12-9044CA374C8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14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F52989-12EA-4251-93EB-9D41AEC4B2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6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BC1DE9-A5E3-4CED-8AE9-48B1B93980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95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F625BE-C530-4F12-92E2-9BA629E96B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8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2A5C2C-7FB2-49DA-8DED-828301318E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28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84E840-F967-4FE9-935B-FCFDE615B0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1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1EA256-115C-41FE-9715-A172447BD7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4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996B5-34A7-407D-A21C-B158625A45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80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74F0F-B628-484B-9ABA-6E0E6DC74B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19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8510B-517B-40A9-B8A5-E8648D4C77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630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EE495B-EB82-4903-A23F-B29BBB4A34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5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CD0E4-A24D-4CA6-93B3-CCC4E6A93B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B0ED7A7-4036-4155-9C09-F0C4B5657E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7" descr="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0509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904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ECCS 2311  Electric Circuits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7766" y="3886200"/>
            <a:ext cx="7259542" cy="1752600"/>
          </a:xfrm>
        </p:spPr>
        <p:txBody>
          <a:bodyPr/>
          <a:lstStyle/>
          <a:p>
            <a:r>
              <a:rPr lang="en-US" dirty="0" smtClean="0"/>
              <a:t>Signal Conditioning Design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35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91" y="189729"/>
            <a:ext cx="7643124" cy="577516"/>
          </a:xfrm>
        </p:spPr>
        <p:txBody>
          <a:bodyPr>
            <a:noAutofit/>
          </a:bodyPr>
          <a:lstStyle/>
          <a:p>
            <a:pPr lvl="0"/>
            <a:r>
              <a:rPr lang="en-US" sz="3000" b="1" dirty="0" smtClean="0"/>
              <a:t>Project Deliverables:  Written Product Proposal</a:t>
            </a:r>
            <a:endParaRPr lang="en-US" sz="3000" b="1" dirty="0"/>
          </a:p>
        </p:txBody>
      </p:sp>
      <p:sp>
        <p:nvSpPr>
          <p:cNvPr id="7" name="AutoShape 13" descr="Image result for cell phone"/>
          <p:cNvSpPr>
            <a:spLocks noChangeAspect="1" noChangeArrowheads="1"/>
          </p:cNvSpPr>
          <p:nvPr/>
        </p:nvSpPr>
        <p:spPr bwMode="auto">
          <a:xfrm>
            <a:off x="155575" y="-4198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341907" y="782515"/>
            <a:ext cx="8666922" cy="57853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Required Organization</a:t>
            </a:r>
          </a:p>
          <a:p>
            <a:pPr lvl="1"/>
            <a:r>
              <a:rPr lang="en-US" sz="2400" dirty="0" smtClean="0"/>
              <a:t>Cover Page</a:t>
            </a:r>
          </a:p>
          <a:p>
            <a:pPr lvl="1"/>
            <a:r>
              <a:rPr lang="en-US" sz="2400" dirty="0" smtClean="0"/>
              <a:t>Introduction</a:t>
            </a:r>
          </a:p>
          <a:p>
            <a:pPr lvl="1"/>
            <a:r>
              <a:rPr lang="en-US" sz="2400" dirty="0" smtClean="0"/>
              <a:t>Problem Description</a:t>
            </a:r>
          </a:p>
          <a:p>
            <a:pPr lvl="1"/>
            <a:r>
              <a:rPr lang="en-US" sz="2400" dirty="0" smtClean="0"/>
              <a:t>Alternative Solution and Analysis</a:t>
            </a:r>
          </a:p>
          <a:p>
            <a:pPr lvl="1"/>
            <a:r>
              <a:rPr lang="en-US" sz="2400" dirty="0" smtClean="0"/>
              <a:t>Simulations</a:t>
            </a:r>
          </a:p>
          <a:p>
            <a:pPr lvl="1"/>
            <a:r>
              <a:rPr lang="en-US" sz="2400" dirty="0" smtClean="0"/>
              <a:t>Cost Analysis (at least 2 suppliers and 1 distributor)</a:t>
            </a:r>
          </a:p>
          <a:p>
            <a:pPr lvl="1"/>
            <a:r>
              <a:rPr lang="en-US" sz="2400" dirty="0" smtClean="0"/>
              <a:t>Value Proposition (NABC approach)</a:t>
            </a:r>
          </a:p>
          <a:p>
            <a:pPr lvl="1"/>
            <a:r>
              <a:rPr lang="en-US" sz="2400" dirty="0" smtClean="0"/>
              <a:t>Testing and Implementation</a:t>
            </a:r>
          </a:p>
          <a:p>
            <a:pPr lvl="1"/>
            <a:r>
              <a:rPr lang="en-US" sz="2400" dirty="0" smtClean="0"/>
              <a:t>Conclusion</a:t>
            </a:r>
          </a:p>
          <a:p>
            <a:pPr lvl="1"/>
            <a:r>
              <a:rPr lang="en-US" sz="2400" dirty="0" smtClean="0"/>
              <a:t>USE PRESENT TENSE in proposal (except in reflection of conclusion)!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Worth 65% of grade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Due Friday, December 1, 2017</a:t>
            </a:r>
          </a:p>
        </p:txBody>
      </p:sp>
    </p:spTree>
    <p:extLst>
      <p:ext uri="{BB962C8B-B14F-4D97-AF65-F5344CB8AC3E}">
        <p14:creationId xmlns:p14="http://schemas.microsoft.com/office/powerpoint/2010/main" val="388520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960" y="312820"/>
            <a:ext cx="7643124" cy="1296171"/>
          </a:xfrm>
        </p:spPr>
        <p:txBody>
          <a:bodyPr>
            <a:noAutofit/>
          </a:bodyPr>
          <a:lstStyle/>
          <a:p>
            <a:pPr lvl="0"/>
            <a:r>
              <a:rPr lang="en-US" sz="3000" b="1" dirty="0" smtClean="0"/>
              <a:t>Project Deliverables:  Working Prototype &amp; Demo Pitch</a:t>
            </a:r>
            <a:endParaRPr lang="en-US" sz="3000" b="1" dirty="0"/>
          </a:p>
        </p:txBody>
      </p:sp>
      <p:sp>
        <p:nvSpPr>
          <p:cNvPr id="7" name="AutoShape 13" descr="Image result for cell phone"/>
          <p:cNvSpPr>
            <a:spLocks noChangeAspect="1" noChangeArrowheads="1"/>
          </p:cNvSpPr>
          <p:nvPr/>
        </p:nvSpPr>
        <p:spPr bwMode="auto">
          <a:xfrm>
            <a:off x="155575" y="-4198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341907" y="2083777"/>
            <a:ext cx="8666922" cy="4440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5-minute pitch demonstration covering</a:t>
            </a:r>
          </a:p>
          <a:p>
            <a:pPr lvl="1"/>
            <a:r>
              <a:rPr lang="en-US" sz="2400" dirty="0" smtClean="0"/>
              <a:t>Problem motivation</a:t>
            </a:r>
          </a:p>
          <a:p>
            <a:pPr lvl="1"/>
            <a:r>
              <a:rPr lang="en-US" sz="2400" dirty="0" smtClean="0"/>
              <a:t>Functionality of circuit</a:t>
            </a:r>
          </a:p>
          <a:p>
            <a:pPr lvl="1"/>
            <a:r>
              <a:rPr lang="en-US" sz="2400" dirty="0" smtClean="0"/>
              <a:t>Measurement validation (showing working prototype)</a:t>
            </a:r>
          </a:p>
          <a:p>
            <a:pPr lvl="1"/>
            <a:r>
              <a:rPr lang="en-US" sz="2400" dirty="0" smtClean="0"/>
              <a:t>Other means to validate (simulations, test, etc.)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Worth 20%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Lab period of last week: Tuesday, December 5, 2017 </a:t>
            </a:r>
          </a:p>
        </p:txBody>
      </p:sp>
    </p:spTree>
    <p:extLst>
      <p:ext uri="{BB962C8B-B14F-4D97-AF65-F5344CB8AC3E}">
        <p14:creationId xmlns:p14="http://schemas.microsoft.com/office/powerpoint/2010/main" val="161740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621" y="207091"/>
            <a:ext cx="7205802" cy="898140"/>
          </a:xfrm>
        </p:spPr>
        <p:txBody>
          <a:bodyPr>
            <a:noAutofit/>
          </a:bodyPr>
          <a:lstStyle/>
          <a:p>
            <a:pPr lvl="0"/>
            <a:r>
              <a:rPr lang="en-US" sz="3200" b="1" dirty="0" smtClean="0"/>
              <a:t>Project Overview</a:t>
            </a:r>
            <a:endParaRPr lang="en-US" sz="3000" dirty="0"/>
          </a:p>
        </p:txBody>
      </p:sp>
      <p:sp>
        <p:nvSpPr>
          <p:cNvPr id="7" name="AutoShape 13" descr="Image result for cell phone"/>
          <p:cNvSpPr>
            <a:spLocks noChangeAspect="1" noChangeArrowheads="1"/>
          </p:cNvSpPr>
          <p:nvPr/>
        </p:nvSpPr>
        <p:spPr bwMode="auto">
          <a:xfrm>
            <a:off x="155575" y="-4198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387966" y="1225058"/>
            <a:ext cx="8279432" cy="516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Organize into inter-department groups of </a:t>
            </a:r>
            <a:r>
              <a:rPr lang="en-US" sz="2800" dirty="0" smtClean="0"/>
              <a:t>3 </a:t>
            </a:r>
            <a:r>
              <a:rPr lang="en-US" sz="2800" dirty="0" smtClean="0"/>
              <a:t>or </a:t>
            </a:r>
            <a:r>
              <a:rPr lang="en-US" sz="2800" dirty="0" smtClean="0"/>
              <a:t>4</a:t>
            </a:r>
            <a:endParaRPr lang="en-US" sz="2800" dirty="0" smtClean="0"/>
          </a:p>
          <a:p>
            <a:r>
              <a:rPr lang="en-US" sz="2800" dirty="0" smtClean="0"/>
              <a:t>Design </a:t>
            </a:r>
            <a:r>
              <a:rPr lang="en-US" sz="2800" dirty="0"/>
              <a:t>and build a </a:t>
            </a:r>
            <a:r>
              <a:rPr lang="en-US" sz="2800" b="1" i="1" u="sng" dirty="0"/>
              <a:t>signal conditioning circuit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 smtClean="0"/>
              <a:t>Startup company bidding for seed funding</a:t>
            </a:r>
          </a:p>
          <a:p>
            <a:r>
              <a:rPr lang="en-US" sz="2800" dirty="0" smtClean="0"/>
              <a:t>Pitch a proposal (in writing)</a:t>
            </a:r>
          </a:p>
          <a:p>
            <a:r>
              <a:rPr lang="en-US" sz="2800" dirty="0" smtClean="0"/>
              <a:t>Build prototype for testing</a:t>
            </a:r>
          </a:p>
          <a:p>
            <a:pPr lvl="1"/>
            <a:r>
              <a:rPr lang="en-US" sz="2400" dirty="0" smtClean="0"/>
              <a:t>Use breadboard</a:t>
            </a:r>
          </a:p>
          <a:p>
            <a:r>
              <a:rPr lang="en-US" sz="2800" dirty="0" smtClean="0"/>
              <a:t>Demonstrate working prototype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0617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621" y="207091"/>
            <a:ext cx="7205802" cy="898140"/>
          </a:xfrm>
        </p:spPr>
        <p:txBody>
          <a:bodyPr>
            <a:noAutofit/>
          </a:bodyPr>
          <a:lstStyle/>
          <a:p>
            <a:pPr lvl="0"/>
            <a:r>
              <a:rPr lang="en-US" sz="3200" b="1" dirty="0" smtClean="0"/>
              <a:t>Problem Description</a:t>
            </a:r>
            <a:endParaRPr lang="en-US" sz="3000" dirty="0"/>
          </a:p>
        </p:txBody>
      </p:sp>
      <p:sp>
        <p:nvSpPr>
          <p:cNvPr id="7" name="AutoShape 13" descr="Image result for cell phone"/>
          <p:cNvSpPr>
            <a:spLocks noChangeAspect="1" noChangeArrowheads="1"/>
          </p:cNvSpPr>
          <p:nvPr/>
        </p:nvSpPr>
        <p:spPr bwMode="auto">
          <a:xfrm>
            <a:off x="155575" y="-4198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45325" y="1105231"/>
                <a:ext cx="8156679" cy="521244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600" dirty="0" smtClean="0"/>
                  <a:t>Potentiometer position sensor used to control a joint of a robotic arm</a:t>
                </a:r>
              </a:p>
              <a:p>
                <a:endParaRPr lang="en-US" sz="2600" dirty="0"/>
              </a:p>
              <a:p>
                <a:endParaRPr lang="en-US" sz="2600" dirty="0" smtClean="0"/>
              </a:p>
              <a:p>
                <a:endParaRPr lang="en-US" sz="2600" dirty="0"/>
              </a:p>
              <a:p>
                <a:endParaRPr lang="en-US" sz="2600" dirty="0" smtClean="0"/>
              </a:p>
              <a:p>
                <a:endParaRPr lang="en-US" sz="2600" dirty="0"/>
              </a:p>
              <a:p>
                <a:endParaRPr lang="en-US" sz="2600" dirty="0" smtClean="0"/>
              </a:p>
              <a:p>
                <a:endParaRPr lang="en-US" sz="2600" dirty="0" smtClean="0"/>
              </a:p>
              <a:p>
                <a:r>
                  <a:rPr lang="en-US" sz="2600" dirty="0" smtClean="0"/>
                  <a:t>Analog-to-Digital Converter (ADC)</a:t>
                </a:r>
              </a:p>
              <a:p>
                <a:pPr lvl="1"/>
                <a:r>
                  <a:rPr lang="en-US" sz="2200" dirty="0" smtClean="0"/>
                  <a:t>Voltage input range is </a:t>
                </a:r>
                <a:r>
                  <a:rPr lang="en-US" sz="2400" dirty="0" smtClean="0"/>
                  <a:t>[1.0V, 4.0V</a:t>
                </a:r>
                <a:r>
                  <a:rPr lang="en-US" sz="2400" dirty="0"/>
                  <a:t>] </a:t>
                </a:r>
                <a:endParaRPr lang="en-US" sz="2400" dirty="0" smtClean="0"/>
              </a:p>
              <a:p>
                <a:pPr lvl="1"/>
                <a:r>
                  <a:rPr lang="en-US" sz="2400" dirty="0" smtClean="0"/>
                  <a:t>Sinks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≤10</m:t>
                    </m:r>
                  </m:oMath>
                </a14:m>
                <a:r>
                  <a:rPr lang="en-US" sz="2200" dirty="0" smtClean="0"/>
                  <a:t>mA of current</a:t>
                </a:r>
                <a:endParaRPr lang="en-US" sz="2200" dirty="0"/>
              </a:p>
            </p:txBody>
          </p:sp>
        </mc:Choice>
        <mc:Fallback xmlns=""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5325" y="1105231"/>
                <a:ext cx="8156679" cy="5212442"/>
              </a:xfrm>
              <a:blipFill>
                <a:blip r:embed="rId3"/>
                <a:stretch>
                  <a:fillRect l="-1121" t="-1754" b="-4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188" y="2078236"/>
            <a:ext cx="1774825" cy="203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700714" y="4182257"/>
            <a:ext cx="31822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Fig </a:t>
            </a:r>
            <a:r>
              <a:rPr lang="en-US" dirty="0"/>
              <a:t>1 (a). Rotor diagram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53111" y="4182256"/>
            <a:ext cx="41488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Fig </a:t>
            </a:r>
            <a:r>
              <a:rPr lang="en-US" dirty="0"/>
              <a:t>1 (b). Rotor position signal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2269" y="1978036"/>
            <a:ext cx="3981033" cy="227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86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System Architecture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3488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Must design signal conditioning circuit to interface the position sensor with the ADC</a:t>
            </a:r>
            <a:endParaRPr 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589" y="2804736"/>
            <a:ext cx="6364335" cy="2576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34308" y="5299493"/>
            <a:ext cx="64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2. The overall digital sensing system.</a:t>
            </a:r>
          </a:p>
        </p:txBody>
      </p:sp>
    </p:spTree>
    <p:extLst>
      <p:ext uri="{BB962C8B-B14F-4D97-AF65-F5344CB8AC3E}">
        <p14:creationId xmlns:p14="http://schemas.microsoft.com/office/powerpoint/2010/main" val="3099318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097" y="3112462"/>
            <a:ext cx="6364335" cy="2576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523" y="344977"/>
            <a:ext cx="8229600" cy="90353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Minimum Design Requirements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644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[1, 4] VDC </a:t>
            </a:r>
            <a:r>
              <a:rPr lang="en-US" sz="2800" dirty="0"/>
              <a:t>signal when </a:t>
            </a:r>
            <a:r>
              <a:rPr lang="en-US" sz="2800" dirty="0" smtClean="0"/>
              <a:t>input </a:t>
            </a:r>
            <a:r>
              <a:rPr lang="en-US" sz="2800" dirty="0"/>
              <a:t>is a </a:t>
            </a:r>
            <a:r>
              <a:rPr lang="en-US" sz="2800" dirty="0" smtClean="0"/>
              <a:t>[5, 12] VDC signal</a:t>
            </a:r>
          </a:p>
          <a:p>
            <a:r>
              <a:rPr lang="en-US" sz="2800" dirty="0" smtClean="0"/>
              <a:t>One-to-one mapping</a:t>
            </a:r>
          </a:p>
          <a:p>
            <a:r>
              <a:rPr lang="en-US" sz="2800" dirty="0" smtClean="0"/>
              <a:t>Affine mapping</a:t>
            </a:r>
          </a:p>
          <a:p>
            <a:r>
              <a:rPr lang="en-US" sz="2800" dirty="0" smtClean="0"/>
              <a:t>Other criteria?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2039816" y="5607219"/>
            <a:ext cx="64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2. The overall digital sensing system.</a:t>
            </a:r>
          </a:p>
        </p:txBody>
      </p:sp>
    </p:spTree>
    <p:extLst>
      <p:ext uri="{BB962C8B-B14F-4D97-AF65-F5344CB8AC3E}">
        <p14:creationId xmlns:p14="http://schemas.microsoft.com/office/powerpoint/2010/main" val="3112344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 amp circuits are viable</a:t>
            </a:r>
          </a:p>
          <a:p>
            <a:r>
              <a:rPr lang="en-US" dirty="0" smtClean="0"/>
              <a:t>Adjustable components are useful</a:t>
            </a:r>
          </a:p>
          <a:p>
            <a:pPr lvl="1"/>
            <a:r>
              <a:rPr lang="en-US" dirty="0" smtClean="0"/>
              <a:t>Potentiometers</a:t>
            </a:r>
          </a:p>
          <a:p>
            <a:pPr lvl="2"/>
            <a:r>
              <a:rPr lang="en-US" dirty="0" smtClean="0"/>
              <a:t>Variable resistors</a:t>
            </a:r>
          </a:p>
          <a:p>
            <a:pPr lvl="1"/>
            <a:r>
              <a:rPr lang="en-US" dirty="0" smtClean="0"/>
              <a:t>Variable Capacitors (don’t have in lab though)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743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907" y="645330"/>
            <a:ext cx="7643124" cy="577516"/>
          </a:xfrm>
        </p:spPr>
        <p:txBody>
          <a:bodyPr>
            <a:noAutofit/>
          </a:bodyPr>
          <a:lstStyle/>
          <a:p>
            <a:pPr lvl="0"/>
            <a:r>
              <a:rPr lang="en-US" sz="3200" b="1" dirty="0" smtClean="0"/>
              <a:t>Project Deliverables:  Team Charter</a:t>
            </a:r>
            <a:endParaRPr lang="en-US" sz="3200" b="1" dirty="0"/>
          </a:p>
        </p:txBody>
      </p:sp>
      <p:sp>
        <p:nvSpPr>
          <p:cNvPr id="7" name="AutoShape 13" descr="Image result for cell phone"/>
          <p:cNvSpPr>
            <a:spLocks noChangeAspect="1" noChangeArrowheads="1"/>
          </p:cNvSpPr>
          <p:nvPr/>
        </p:nvSpPr>
        <p:spPr bwMode="auto">
          <a:xfrm>
            <a:off x="155575" y="-4198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341907" y="1816925"/>
            <a:ext cx="8666922" cy="47069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In lab on Tuesday,</a:t>
            </a:r>
          </a:p>
          <a:p>
            <a:pPr lvl="1"/>
            <a:r>
              <a:rPr lang="en-US" sz="2600" dirty="0" smtClean="0"/>
              <a:t>Fill out </a:t>
            </a:r>
            <a:r>
              <a:rPr lang="en-US" sz="2600" dirty="0"/>
              <a:t>Overcoming Pitfalls of Team Projects worksheet</a:t>
            </a:r>
            <a:endParaRPr lang="en-US" sz="2600" dirty="0" smtClean="0"/>
          </a:p>
          <a:p>
            <a:pPr lvl="1"/>
            <a:r>
              <a:rPr lang="en-US" sz="2600" dirty="0" smtClean="0"/>
              <a:t>Create Team Charter</a:t>
            </a:r>
          </a:p>
          <a:p>
            <a:pPr lvl="2"/>
            <a:r>
              <a:rPr lang="en-US" dirty="0" smtClean="0"/>
              <a:t>A set of rules and expectations for your team to set you up for success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Worth 5% of Project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Due </a:t>
            </a:r>
            <a:r>
              <a:rPr lang="en-US" sz="2800" dirty="0">
                <a:solidFill>
                  <a:srgbClr val="FF0000"/>
                </a:solidFill>
              </a:rPr>
              <a:t>Tuesday, October 3, 2017 by the end of lab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91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960" y="312821"/>
            <a:ext cx="7643124" cy="577516"/>
          </a:xfrm>
        </p:spPr>
        <p:txBody>
          <a:bodyPr>
            <a:noAutofit/>
          </a:bodyPr>
          <a:lstStyle/>
          <a:p>
            <a:pPr lvl="0"/>
            <a:r>
              <a:rPr lang="en-US" sz="3200" b="1" dirty="0" smtClean="0"/>
              <a:t>Project Deliverables:  Design Alternatives</a:t>
            </a:r>
            <a:endParaRPr lang="en-US" sz="3200" b="1" dirty="0"/>
          </a:p>
        </p:txBody>
      </p:sp>
      <p:sp>
        <p:nvSpPr>
          <p:cNvPr id="7" name="AutoShape 13" descr="Image result for cell phone"/>
          <p:cNvSpPr>
            <a:spLocks noChangeAspect="1" noChangeArrowheads="1"/>
          </p:cNvSpPr>
          <p:nvPr/>
        </p:nvSpPr>
        <p:spPr bwMode="auto">
          <a:xfrm>
            <a:off x="155575" y="-4198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341907" y="1063868"/>
            <a:ext cx="8666922" cy="5460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At least 2 unique designs!</a:t>
            </a:r>
          </a:p>
          <a:p>
            <a:pPr lvl="1"/>
            <a:r>
              <a:rPr lang="en-US" sz="2400" dirty="0" smtClean="0"/>
              <a:t>Must be viable!</a:t>
            </a:r>
          </a:p>
          <a:p>
            <a:r>
              <a:rPr lang="en-US" sz="2800" dirty="0" smtClean="0"/>
              <a:t>Mathematical Analysis</a:t>
            </a:r>
          </a:p>
          <a:p>
            <a:pPr lvl="1"/>
            <a:r>
              <a:rPr lang="en-US" sz="2600" dirty="0" smtClean="0"/>
              <a:t>Nodal analysis demonstrating input-output mapping</a:t>
            </a:r>
          </a:p>
          <a:p>
            <a:r>
              <a:rPr lang="en-US" sz="2800" dirty="0" smtClean="0"/>
              <a:t>PSPICE simulations</a:t>
            </a:r>
          </a:p>
          <a:p>
            <a:pPr lvl="1"/>
            <a:r>
              <a:rPr lang="en-US" sz="2400" dirty="0" smtClean="0"/>
              <a:t>Demonstrating input-output mapping</a:t>
            </a:r>
          </a:p>
          <a:p>
            <a:pPr lvl="1"/>
            <a:r>
              <a:rPr lang="en-US" sz="2400" dirty="0" smtClean="0"/>
              <a:t>Demonstrating other criteria (e.g., power requirements)</a:t>
            </a:r>
          </a:p>
          <a:p>
            <a:r>
              <a:rPr lang="en-US" sz="2800" dirty="0" smtClean="0"/>
              <a:t>May be handwritten with PSPICE attached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Worth 10% of Project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Due Friday, October 27, 2017 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(feedback within 1 week)</a:t>
            </a:r>
          </a:p>
        </p:txBody>
      </p:sp>
    </p:spTree>
    <p:extLst>
      <p:ext uri="{BB962C8B-B14F-4D97-AF65-F5344CB8AC3E}">
        <p14:creationId xmlns:p14="http://schemas.microsoft.com/office/powerpoint/2010/main" val="113193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979" y="190072"/>
            <a:ext cx="6998119" cy="1069233"/>
          </a:xfrm>
        </p:spPr>
        <p:txBody>
          <a:bodyPr>
            <a:noAutofit/>
          </a:bodyPr>
          <a:lstStyle/>
          <a:p>
            <a:pPr lvl="0"/>
            <a:r>
              <a:rPr lang="en-US" sz="3200" dirty="0" smtClean="0"/>
              <a:t>Process for </a:t>
            </a:r>
            <a:r>
              <a:rPr lang="en-US" sz="3200" b="1" dirty="0" smtClean="0"/>
              <a:t>Creating Value Propositions</a:t>
            </a:r>
            <a:r>
              <a:rPr lang="en-US" sz="3200" dirty="0" smtClean="0"/>
              <a:t>: </a:t>
            </a:r>
            <a:r>
              <a:rPr lang="en-US" sz="3200" b="1" u="sng" dirty="0" smtClean="0"/>
              <a:t>NABC Process</a:t>
            </a:r>
            <a:endParaRPr lang="en-US" sz="3000" b="1" u="sng" dirty="0"/>
          </a:p>
        </p:txBody>
      </p:sp>
      <p:sp>
        <p:nvSpPr>
          <p:cNvPr id="7" name="AutoShape 13" descr="Image result for cell phone"/>
          <p:cNvSpPr>
            <a:spLocks noChangeAspect="1" noChangeArrowheads="1"/>
          </p:cNvSpPr>
          <p:nvPr/>
        </p:nvSpPr>
        <p:spPr bwMode="auto">
          <a:xfrm>
            <a:off x="155575" y="-4198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387965" y="1271302"/>
            <a:ext cx="8507381" cy="5289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3" indent="-342900"/>
            <a:r>
              <a:rPr lang="en-US" sz="2600" dirty="0" smtClean="0"/>
              <a:t>Developed by SRI International</a:t>
            </a:r>
          </a:p>
          <a:p>
            <a:pPr marL="342900" lvl="2" indent="-342900"/>
            <a:r>
              <a:rPr lang="en-US" sz="2800" b="1" dirty="0" smtClean="0"/>
              <a:t>N = </a:t>
            </a:r>
            <a:r>
              <a:rPr lang="en-US" sz="2800" b="1" u="sng" dirty="0" smtClean="0"/>
              <a:t>N</a:t>
            </a:r>
            <a:r>
              <a:rPr lang="en-US" sz="2800" b="1" dirty="0" smtClean="0"/>
              <a:t>eed </a:t>
            </a:r>
          </a:p>
          <a:p>
            <a:pPr marL="800100" lvl="3" indent="-342900"/>
            <a:r>
              <a:rPr lang="en-US" sz="2600" dirty="0" smtClean="0"/>
              <a:t>What is the important customer and market </a:t>
            </a:r>
            <a:r>
              <a:rPr lang="en-US" sz="2600" b="1" i="1" u="sng" dirty="0" smtClean="0"/>
              <a:t>N</a:t>
            </a:r>
            <a:r>
              <a:rPr lang="en-US" sz="2600" i="1" dirty="0" smtClean="0"/>
              <a:t>eed</a:t>
            </a:r>
            <a:r>
              <a:rPr lang="en-US" sz="2600" dirty="0" smtClean="0"/>
              <a:t>?</a:t>
            </a:r>
          </a:p>
          <a:p>
            <a:pPr marL="342900" lvl="2" indent="-342900"/>
            <a:r>
              <a:rPr lang="en-US" sz="2800" b="1" dirty="0" smtClean="0"/>
              <a:t>A = </a:t>
            </a:r>
            <a:r>
              <a:rPr lang="en-US" sz="2800" b="1" u="sng" dirty="0" smtClean="0"/>
              <a:t>A</a:t>
            </a:r>
            <a:r>
              <a:rPr lang="en-US" sz="2800" b="1" dirty="0" smtClean="0"/>
              <a:t>pproach</a:t>
            </a:r>
          </a:p>
          <a:p>
            <a:pPr marL="800100" lvl="3" indent="-342900"/>
            <a:r>
              <a:rPr lang="en-US" sz="2600" dirty="0" smtClean="0"/>
              <a:t>What is the unique </a:t>
            </a:r>
            <a:r>
              <a:rPr lang="en-US" sz="2600" b="1" i="1" u="sng" dirty="0" smtClean="0"/>
              <a:t>A</a:t>
            </a:r>
            <a:r>
              <a:rPr lang="en-US" sz="2600" i="1" dirty="0" smtClean="0"/>
              <a:t>pproach</a:t>
            </a:r>
            <a:r>
              <a:rPr lang="en-US" sz="2600" dirty="0" smtClean="0"/>
              <a:t> for addressing this need?</a:t>
            </a:r>
          </a:p>
          <a:p>
            <a:pPr marL="342900" lvl="2" indent="-342900"/>
            <a:r>
              <a:rPr lang="en-US" sz="2800" b="1" dirty="0" smtClean="0"/>
              <a:t>B = </a:t>
            </a:r>
            <a:r>
              <a:rPr lang="en-US" sz="2800" b="1" u="sng" dirty="0" smtClean="0"/>
              <a:t>B</a:t>
            </a:r>
            <a:r>
              <a:rPr lang="en-US" sz="2800" b="1" dirty="0" smtClean="0"/>
              <a:t>enefits per Costs</a:t>
            </a:r>
          </a:p>
          <a:p>
            <a:pPr marL="800100" lvl="3" indent="-342900"/>
            <a:r>
              <a:rPr lang="en-US" sz="2600" dirty="0" smtClean="0"/>
              <a:t>What are the specific </a:t>
            </a:r>
            <a:r>
              <a:rPr lang="en-US" sz="2600" b="1" i="1" u="sng" dirty="0" smtClean="0"/>
              <a:t>B</a:t>
            </a:r>
            <a:r>
              <a:rPr lang="en-US" sz="2600" i="1" dirty="0" smtClean="0"/>
              <a:t>enefits per costs </a:t>
            </a:r>
            <a:r>
              <a:rPr lang="en-US" sz="2600" dirty="0" smtClean="0"/>
              <a:t>that result from this approach?</a:t>
            </a:r>
          </a:p>
          <a:p>
            <a:pPr marL="342900" lvl="2" indent="-342900"/>
            <a:r>
              <a:rPr lang="en-US" sz="2800" b="1" dirty="0" smtClean="0"/>
              <a:t>C = </a:t>
            </a:r>
            <a:r>
              <a:rPr lang="en-US" sz="2800" b="1" u="sng" dirty="0" smtClean="0"/>
              <a:t>C</a:t>
            </a:r>
            <a:r>
              <a:rPr lang="en-US" sz="2800" b="1" dirty="0" smtClean="0"/>
              <a:t>ompetition</a:t>
            </a:r>
          </a:p>
          <a:p>
            <a:pPr marL="800100" lvl="3" indent="-342900"/>
            <a:r>
              <a:rPr lang="en-US" sz="2600" dirty="0" smtClean="0"/>
              <a:t>How are these benefits per costs superior to the </a:t>
            </a:r>
            <a:r>
              <a:rPr lang="en-US" sz="2600" b="1" i="1" u="sng" dirty="0" smtClean="0"/>
              <a:t>C</a:t>
            </a:r>
            <a:r>
              <a:rPr lang="en-US" sz="2600" i="1" dirty="0" smtClean="0"/>
              <a:t>ompetition’s</a:t>
            </a:r>
            <a:r>
              <a:rPr lang="en-US" sz="2600" dirty="0" smtClean="0"/>
              <a:t> </a:t>
            </a:r>
            <a:r>
              <a:rPr lang="en-US" sz="2600" i="1" dirty="0" smtClean="0"/>
              <a:t>and the alternatives?</a:t>
            </a:r>
          </a:p>
        </p:txBody>
      </p:sp>
    </p:spTree>
    <p:extLst>
      <p:ext uri="{BB962C8B-B14F-4D97-AF65-F5344CB8AC3E}">
        <p14:creationId xmlns:p14="http://schemas.microsoft.com/office/powerpoint/2010/main" val="143527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2978</TotalTime>
  <Words>484</Words>
  <Application>Microsoft Office PowerPoint</Application>
  <PresentationFormat>On-screen Show (4:3)</PresentationFormat>
  <Paragraphs>97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Office Theme</vt:lpstr>
      <vt:lpstr>ECCS 2311  Electric Circuits</vt:lpstr>
      <vt:lpstr>Project Overview</vt:lpstr>
      <vt:lpstr>Problem Description</vt:lpstr>
      <vt:lpstr>System Architecture</vt:lpstr>
      <vt:lpstr>Minimum Design Requirements</vt:lpstr>
      <vt:lpstr>Design Hints</vt:lpstr>
      <vt:lpstr>Project Deliverables:  Team Charter</vt:lpstr>
      <vt:lpstr>Project Deliverables:  Design Alternatives</vt:lpstr>
      <vt:lpstr>Process for Creating Value Propositions: NABC Process</vt:lpstr>
      <vt:lpstr>Project Deliverables:  Written Product Proposal</vt:lpstr>
      <vt:lpstr>Project Deliverables:  Working Prototype &amp; Demo Pitch</vt:lpstr>
    </vt:vector>
  </TitlesOfParts>
  <Company>Ohio Northern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help the team?</dc:title>
  <dc:creator>Heath LeBlanc</dc:creator>
  <cp:lastModifiedBy>LeBlanc, Heath</cp:lastModifiedBy>
  <cp:revision>257</cp:revision>
  <dcterms:created xsi:type="dcterms:W3CDTF">2004-10-13T11:29:20Z</dcterms:created>
  <dcterms:modified xsi:type="dcterms:W3CDTF">2018-01-21T22:21:12Z</dcterms:modified>
</cp:coreProperties>
</file>