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legg1SxfFlAVnR6GFgBAAZtzm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FYxvKSm7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65UM2wzhYU&amp;list=PLvITFYQeu1sEo6gUTNPR9tlAp96F9RG4Z&amp;index=4&amp;pp=iAQ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k6kVpLS3M&amp;list=PLvITFYQeu1sEo6gUTNPR9tlAp96F9RG4Z&amp;index=3&amp;pp=iAQ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Allow 10 minutes for coming in, getting food, and sitting down. Start after 10 mins.</a:t>
            </a: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Video 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https://www.youtube.com/watch?v=gnFYxvKSm7s</a:t>
            </a:r>
            <a:r>
              <a:rPr lang="en-US"/>
              <a:t> </a:t>
            </a: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c936cfac7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28c936cfac7_4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a word cloud of the results of asking faculty the above question.</a:t>
            </a:r>
            <a:endParaRPr/>
          </a:p>
        </p:txBody>
      </p:sp>
      <p:sp>
        <p:nvSpPr>
          <p:cNvPr id="74" name="Google Shape;74;g28c936cfac7_4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Video 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https://www.youtube.com/watch?v=065UM2wzhYU&amp;list=PLvITFYQeu1sEo6gUTNPR9tlAp96F9RG4Z&amp;index=4&amp;pp=iAQB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c936cfac7_19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8c936cfac7_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c936cfac7_19_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28c936cfac7_19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Video 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https://www.youtube.com/watch?v=Pvk6kVpLS3M&amp;list=PLvITFYQeu1sEo6gUTNPR9tlAp96F9RG4Z&amp;index=3&amp;pp=iAQB</a:t>
            </a:r>
            <a:r>
              <a:rPr lang="en-US"/>
              <a:t> </a:t>
            </a: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c936cfac7_4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8c936cfac7_4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Black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7C5"/>
              </a:buClr>
              <a:buSzPts val="2000"/>
              <a:buNone/>
              <a:defRPr b="0" cap="none">
                <a:solidFill>
                  <a:srgbClr val="0067C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rgbClr val="0067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0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 rot="5400000">
            <a:off x="3502820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10058401" y="6492876"/>
            <a:ext cx="17542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10058401" y="6492876"/>
            <a:ext cx="17542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313268" y="846694"/>
            <a:ext cx="11586633" cy="258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313266" y="3539904"/>
            <a:ext cx="11586633" cy="299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9295207" y="6650078"/>
            <a:ext cx="2749684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10972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609600" y="914399"/>
            <a:ext cx="5181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6400800" y="914400"/>
            <a:ext cx="5181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7C5"/>
              </a:buClr>
              <a:buSzPts val="2000"/>
              <a:buNone/>
              <a:defRPr sz="2000" b="0" cap="none">
                <a:solidFill>
                  <a:srgbClr val="0067C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sertion / Evidence">
  <p:cSld name="Assertion / Evidenc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609600" y="5029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Header">
  <p:cSld name="Two Content with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609600" y="2057400"/>
            <a:ext cx="5181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6400800" y="2057400"/>
            <a:ext cx="5181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0067C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7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7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7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rgbClr val="0067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9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9"/>
          <p:cNvSpPr txBox="1"/>
          <p:nvPr/>
        </p:nvSpPr>
        <p:spPr>
          <a:xfrm>
            <a:off x="9753600" y="6583680"/>
            <a:ext cx="2438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2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hyperlink" Target="http://www.youtube.com/watch?v=gnFYxvKSm7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065UM2wzhY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Pvk6kVpLS3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1981200" y="228601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WELCOME TO THE COE RESEARCH MENTORING WORKSHOP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1981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OCTOBER 16, 2023</a:t>
            </a:r>
            <a:endParaRPr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251" y="4964926"/>
            <a:ext cx="2194925" cy="14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Let’s Talk about Inspiration</a:t>
            </a:r>
            <a:endParaRPr/>
          </a:p>
        </p:txBody>
      </p:sp>
      <p:sp>
        <p:nvSpPr>
          <p:cNvPr id="225" name="Google Shape;225;p6"/>
          <p:cNvSpPr txBox="1">
            <a:spLocks noGrp="1"/>
          </p:cNvSpPr>
          <p:nvPr>
            <p:ph type="body" idx="1"/>
          </p:nvPr>
        </p:nvSpPr>
        <p:spPr>
          <a:xfrm>
            <a:off x="609600" y="914399"/>
            <a:ext cx="10972800" cy="563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With your Group, discuss your strategies for inspiring new student researchers.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15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How do you ignite curiosity in your students?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15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How do you enable them to see the potential impact of their work on industry and real-world applications?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15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How do you foster an environment that encourages students to pursue interdisciplinary ideas?</a:t>
            </a:r>
            <a:endParaRPr/>
          </a:p>
          <a:p>
            <a:pPr marL="9144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Other thoughts?</a:t>
            </a:r>
            <a:endParaRPr/>
          </a:p>
          <a:p>
            <a:pPr marL="5715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SzPts val="1800"/>
              <a:buNone/>
            </a:pPr>
            <a:r>
              <a:rPr lang="en-US" i="1"/>
              <a:t>   </a:t>
            </a:r>
            <a:r>
              <a:rPr lang="en-US" sz="1800" b="0" i="1"/>
              <a:t>You have 10 minutes to write down answers.</a:t>
            </a:r>
            <a:endParaRPr b="0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8269" y="0"/>
            <a:ext cx="1314853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" descr="&quot;The first thing is to find a project that personally meaningful to them.&quot;&#10;&#10;How can you involve undergraduate students in research - your own or a colleague's? Faculty from around the nation share their strategies, including recognizing and supporting student uncertainty, providing context to go along with the work, and overcoming barriers - such as the fear of failure.&#10;&#10;0:00 Secrets to Cultivating EM in a Lab Environment&#10;0:37 Training and Engagement&#10;2:48 Supporting First Steps Into Research&#10;3:50 Embracing the Unknowns&#10;4:24 Logistics and Overcoming Failure&#10;5:28 Peer Mentorship&#10;6:27 Cultivate an Entrepreneurial Mindset" title="How To Involve Undergraduates In Research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925" y="66338"/>
            <a:ext cx="11956150" cy="67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Storytelling - Student Success</a:t>
            </a:r>
            <a:endParaRPr/>
          </a:p>
        </p:txBody>
      </p:sp>
      <p:sp>
        <p:nvSpPr>
          <p:cNvPr id="237" name="Google Shape;237;p5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10972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When a student has the right research mindset, what does it look like?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Share stories of your best student researchers with your Group.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What made them great researchers to work with?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What do your stories have in common?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Now, Let’s Make A Plan…</a:t>
            </a:r>
            <a:endParaRPr/>
          </a:p>
        </p:txBody>
      </p:sp>
      <p:sp>
        <p:nvSpPr>
          <p:cNvPr id="243" name="Google Shape;243;p12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10972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Current Practices - </a:t>
            </a:r>
            <a:r>
              <a:rPr lang="en-US" sz="2200" b="0"/>
              <a:t>You probably already use EM! How can you expand it?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New Ideas - </a:t>
            </a:r>
            <a:r>
              <a:rPr lang="en-US" sz="2200" b="0"/>
              <a:t>What did you hear today that you liked? 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Planning - </a:t>
            </a:r>
            <a:r>
              <a:rPr lang="en-US" sz="2200" b="0"/>
              <a:t>What are some concrete examples of changes you can make?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Timeline - </a:t>
            </a:r>
            <a:r>
              <a:rPr lang="en-US" sz="2200" b="0"/>
              <a:t>How will you implement your plan? When are your target dates?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Follow-up - </a:t>
            </a:r>
            <a:r>
              <a:rPr lang="en-US" sz="2200" b="0"/>
              <a:t>Meet with us to discuss your research mentoring process.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Report and Stipend - </a:t>
            </a:r>
            <a:r>
              <a:rPr lang="en-US" sz="2200" b="0"/>
              <a:t>Fill out the follow-up report one year from now to receive a </a:t>
            </a:r>
            <a:r>
              <a:rPr lang="en-US" sz="2200" i="1" u="sng"/>
              <a:t>$500 stipend</a:t>
            </a:r>
            <a:r>
              <a:rPr lang="en-US" sz="2200" b="0"/>
              <a:t> for implementing your plan. Your plan should involve long-lasting changes incorporating EM in your research mentoring of all your students.</a:t>
            </a:r>
            <a:endParaRPr sz="22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240" y="72861"/>
            <a:ext cx="10327519" cy="671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5597" y="1027337"/>
            <a:ext cx="146304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7687" y="4811965"/>
            <a:ext cx="1450264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3885" y="4811965"/>
            <a:ext cx="1457143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6962" y="4811965"/>
            <a:ext cx="1456708" cy="146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c936cfac7_4_6"/>
          <p:cNvSpPr txBox="1">
            <a:spLocks noGrp="1"/>
          </p:cNvSpPr>
          <p:nvPr>
            <p:ph type="title"/>
          </p:nvPr>
        </p:nvSpPr>
        <p:spPr>
          <a:xfrm>
            <a:off x="609600" y="152731"/>
            <a:ext cx="109728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Are the Three Words Coming to Your Mind When You Think of Research Mentoring?</a:t>
            </a:r>
            <a:endParaRPr/>
          </a:p>
        </p:txBody>
      </p:sp>
      <p:pic>
        <p:nvPicPr>
          <p:cNvPr id="77" name="Google Shape;77;g28c936cfac7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1925" y="2392075"/>
            <a:ext cx="5811548" cy="3268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8c936cfac7_4_6"/>
          <p:cNvSpPr txBox="1"/>
          <p:nvPr/>
        </p:nvSpPr>
        <p:spPr>
          <a:xfrm>
            <a:off x="4522950" y="6193971"/>
            <a:ext cx="314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Word Cloud 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28c936cfac7_4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50" y="1565648"/>
            <a:ext cx="10417900" cy="43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609600" y="283350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Let’s Work Together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13344" y="1143000"/>
            <a:ext cx="614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 b="0"/>
              <a:t>To enhance the standardization, streamlining, and efficiency of research training processes</a:t>
            </a:r>
            <a:endParaRPr/>
          </a:p>
          <a:p>
            <a:pPr marL="5715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 b="0"/>
          </a:p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 b="0"/>
              <a:t>To equip faculty with tools and resources to improve the overall research mentoring experience</a:t>
            </a:r>
            <a:endParaRPr/>
          </a:p>
          <a:p>
            <a:pPr marL="5715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 b="0"/>
          </a:p>
          <a:p>
            <a:pPr marL="5715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400" b="0"/>
              <a:t>To create a community of practice where faculty can exchange ideas, share best practices, and learn from one another’s experiences.</a:t>
            </a:r>
            <a:endParaRPr/>
          </a:p>
        </p:txBody>
      </p:sp>
      <p:grpSp>
        <p:nvGrpSpPr>
          <p:cNvPr id="86" name="Google Shape;86;p4"/>
          <p:cNvGrpSpPr/>
          <p:nvPr/>
        </p:nvGrpSpPr>
        <p:grpSpPr>
          <a:xfrm>
            <a:off x="631224" y="10857"/>
            <a:ext cx="10876398" cy="7293488"/>
            <a:chOff x="-6125176" y="-937410"/>
            <a:chExt cx="10876398" cy="7293488"/>
          </a:xfrm>
        </p:grpSpPr>
        <p:sp>
          <p:nvSpPr>
            <p:cNvPr id="87" name="Google Shape;87;p4"/>
            <p:cNvSpPr/>
            <p:nvPr/>
          </p:nvSpPr>
          <p:spPr>
            <a:xfrm>
              <a:off x="-6125176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52110" y="541866"/>
              <a:ext cx="3999111" cy="1083733"/>
            </a:xfrm>
            <a:prstGeom prst="rect">
              <a:avLst/>
            </a:prstGeom>
            <a:solidFill>
              <a:srgbClr val="F5C1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752110" y="541866"/>
              <a:ext cx="399911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Curiosity</a:t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74777" y="4064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5C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146048" y="2167466"/>
              <a:ext cx="3605174" cy="1083733"/>
            </a:xfrm>
            <a:prstGeom prst="rect">
              <a:avLst/>
            </a:prstGeom>
            <a:solidFill>
              <a:srgbClr val="25D4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 txBox="1"/>
            <p:nvPr/>
          </p:nvSpPr>
          <p:spPr>
            <a:xfrm>
              <a:off x="1146048" y="2167466"/>
              <a:ext cx="3605174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Connections</a:t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68714" y="20320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25D4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52110" y="3793066"/>
              <a:ext cx="3999111" cy="1083733"/>
            </a:xfrm>
            <a:prstGeom prst="rect">
              <a:avLst/>
            </a:prstGeom>
            <a:solidFill>
              <a:srgbClr val="4F6BB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 txBox="1"/>
            <p:nvPr/>
          </p:nvSpPr>
          <p:spPr>
            <a:xfrm>
              <a:off x="752110" y="3793066"/>
              <a:ext cx="3999111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Creating Value</a:t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4777" y="3657600"/>
              <a:ext cx="1354666" cy="135466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F6B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"/>
          <p:cNvGrpSpPr/>
          <p:nvPr/>
        </p:nvGrpSpPr>
        <p:grpSpPr>
          <a:xfrm>
            <a:off x="185361" y="287844"/>
            <a:ext cx="10722122" cy="6375929"/>
            <a:chOff x="185361" y="287844"/>
            <a:chExt cx="10722122" cy="6375929"/>
          </a:xfrm>
        </p:grpSpPr>
        <p:grpSp>
          <p:nvGrpSpPr>
            <p:cNvPr id="102" name="Google Shape;102;p9"/>
            <p:cNvGrpSpPr/>
            <p:nvPr/>
          </p:nvGrpSpPr>
          <p:grpSpPr>
            <a:xfrm>
              <a:off x="1763483" y="287844"/>
              <a:ext cx="9144000" cy="5111427"/>
              <a:chOff x="1524000" y="994872"/>
              <a:chExt cx="9144000" cy="5111427"/>
            </a:xfrm>
          </p:grpSpPr>
          <p:grpSp>
            <p:nvGrpSpPr>
              <p:cNvPr id="103" name="Google Shape;103;p9"/>
              <p:cNvGrpSpPr/>
              <p:nvPr/>
            </p:nvGrpSpPr>
            <p:grpSpPr>
              <a:xfrm>
                <a:off x="1550202" y="1091294"/>
                <a:ext cx="2525831" cy="1766132"/>
                <a:chOff x="2214563" y="1323975"/>
                <a:chExt cx="2295524" cy="1605094"/>
              </a:xfrm>
            </p:grpSpPr>
            <p:sp>
              <p:nvSpPr>
                <p:cNvPr id="104" name="Google Shape;104;p9"/>
                <p:cNvSpPr/>
                <p:nvPr/>
              </p:nvSpPr>
              <p:spPr>
                <a:xfrm>
                  <a:off x="3995737" y="1457325"/>
                  <a:ext cx="514350" cy="125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" h="1252538" extrusionOk="0">
                      <a:moveTo>
                        <a:pt x="28575" y="1252538"/>
                      </a:moveTo>
                      <a:lnTo>
                        <a:pt x="366713" y="852488"/>
                      </a:lnTo>
                      <a:lnTo>
                        <a:pt x="514350" y="328613"/>
                      </a:lnTo>
                      <a:lnTo>
                        <a:pt x="314326" y="0"/>
                      </a:lnTo>
                      <a:lnTo>
                        <a:pt x="0" y="619125"/>
                      </a:lnTo>
                      <a:lnTo>
                        <a:pt x="28575" y="1252538"/>
                      </a:lnTo>
                      <a:close/>
                    </a:path>
                  </a:pathLst>
                </a:custGeom>
                <a:solidFill>
                  <a:srgbClr val="E48C00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9"/>
                <p:cNvSpPr/>
                <p:nvPr/>
              </p:nvSpPr>
              <p:spPr>
                <a:xfrm>
                  <a:off x="2214563" y="1323975"/>
                  <a:ext cx="2100262" cy="1166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262" h="1166813" extrusionOk="0">
                      <a:moveTo>
                        <a:pt x="0" y="704850"/>
                      </a:moveTo>
                      <a:lnTo>
                        <a:pt x="566737" y="0"/>
                      </a:lnTo>
                      <a:cubicBezTo>
                        <a:pt x="1216024" y="457200"/>
                        <a:pt x="1798637" y="290513"/>
                        <a:pt x="2100262" y="128588"/>
                      </a:cubicBezTo>
                      <a:lnTo>
                        <a:pt x="1790700" y="766763"/>
                      </a:lnTo>
                      <a:lnTo>
                        <a:pt x="1276350" y="1166813"/>
                      </a:lnTo>
                      <a:lnTo>
                        <a:pt x="476250" y="1109663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FC569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9"/>
                <p:cNvSpPr/>
                <p:nvPr/>
              </p:nvSpPr>
              <p:spPr>
                <a:xfrm>
                  <a:off x="2225040" y="2034541"/>
                  <a:ext cx="1798320" cy="89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320" h="894528" extrusionOk="0">
                      <a:moveTo>
                        <a:pt x="0" y="0"/>
                      </a:moveTo>
                      <a:cubicBezTo>
                        <a:pt x="826135" y="447040"/>
                        <a:pt x="1271270" y="344805"/>
                        <a:pt x="1783080" y="45720"/>
                      </a:cubicBezTo>
                      <a:lnTo>
                        <a:pt x="1798320" y="670560"/>
                      </a:lnTo>
                      <a:cubicBezTo>
                        <a:pt x="1254125" y="903605"/>
                        <a:pt x="855980" y="1063625"/>
                        <a:pt x="60960" y="5791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02F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107;p9"/>
              <p:cNvGrpSpPr/>
              <p:nvPr/>
            </p:nvGrpSpPr>
            <p:grpSpPr>
              <a:xfrm>
                <a:off x="3692093" y="1104104"/>
                <a:ext cx="2478667" cy="1698329"/>
                <a:chOff x="4114800" y="1361652"/>
                <a:chExt cx="2252661" cy="1543473"/>
              </a:xfrm>
            </p:grpSpPr>
            <p:sp>
              <p:nvSpPr>
                <p:cNvPr id="108" name="Google Shape;108;p9"/>
                <p:cNvSpPr/>
                <p:nvPr/>
              </p:nvSpPr>
              <p:spPr>
                <a:xfrm>
                  <a:off x="5895762" y="1724024"/>
                  <a:ext cx="471699" cy="118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699" h="1181101" extrusionOk="0">
                      <a:moveTo>
                        <a:pt x="4973" y="1181101"/>
                      </a:moveTo>
                      <a:lnTo>
                        <a:pt x="305011" y="928688"/>
                      </a:lnTo>
                      <a:lnTo>
                        <a:pt x="471699" y="442913"/>
                      </a:lnTo>
                      <a:lnTo>
                        <a:pt x="457411" y="242888"/>
                      </a:lnTo>
                      <a:lnTo>
                        <a:pt x="305011" y="0"/>
                      </a:lnTo>
                      <a:lnTo>
                        <a:pt x="211" y="595313"/>
                      </a:lnTo>
                      <a:cubicBezTo>
                        <a:pt x="-1377" y="793750"/>
                        <a:pt x="6561" y="987426"/>
                        <a:pt x="4973" y="1181101"/>
                      </a:cubicBezTo>
                      <a:close/>
                    </a:path>
                  </a:pathLst>
                </a:custGeom>
                <a:solidFill>
                  <a:srgbClr val="01838B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9"/>
                <p:cNvSpPr/>
                <p:nvPr/>
              </p:nvSpPr>
              <p:spPr>
                <a:xfrm>
                  <a:off x="4114800" y="1361652"/>
                  <a:ext cx="2092325" cy="101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325" h="1011525" extrusionOk="0">
                      <a:moveTo>
                        <a:pt x="0" y="708447"/>
                      </a:moveTo>
                      <a:lnTo>
                        <a:pt x="336550" y="63922"/>
                      </a:lnTo>
                      <a:cubicBezTo>
                        <a:pt x="781579" y="-66782"/>
                        <a:pt x="989542" y="31114"/>
                        <a:pt x="1254125" y="108372"/>
                      </a:cubicBezTo>
                      <a:cubicBezTo>
                        <a:pt x="1518708" y="185630"/>
                        <a:pt x="1754717" y="402589"/>
                        <a:pt x="2092325" y="365547"/>
                      </a:cubicBezTo>
                      <a:lnTo>
                        <a:pt x="1803400" y="959272"/>
                      </a:lnTo>
                      <a:cubicBezTo>
                        <a:pt x="1678517" y="1142364"/>
                        <a:pt x="601133" y="792055"/>
                        <a:pt x="0" y="708447"/>
                      </a:cubicBezTo>
                      <a:close/>
                    </a:path>
                  </a:pathLst>
                </a:custGeom>
                <a:solidFill>
                  <a:srgbClr val="01C4D1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9"/>
                <p:cNvSpPr/>
                <p:nvPr/>
              </p:nvSpPr>
              <p:spPr>
                <a:xfrm>
                  <a:off x="4117657" y="1991410"/>
                  <a:ext cx="1798320" cy="91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320" h="911809" extrusionOk="0">
                      <a:moveTo>
                        <a:pt x="7620" y="698449"/>
                      </a:moveTo>
                      <a:lnTo>
                        <a:pt x="0" y="81229"/>
                      </a:lnTo>
                      <a:cubicBezTo>
                        <a:pt x="391160" y="-66726"/>
                        <a:pt x="711200" y="17729"/>
                        <a:pt x="982980" y="96469"/>
                      </a:cubicBezTo>
                      <a:cubicBezTo>
                        <a:pt x="1254760" y="175209"/>
                        <a:pt x="1455102" y="339675"/>
                        <a:pt x="1798320" y="332689"/>
                      </a:cubicBezTo>
                      <a:lnTo>
                        <a:pt x="1790700" y="911809"/>
                      </a:lnTo>
                      <a:cubicBezTo>
                        <a:pt x="1346835" y="894664"/>
                        <a:pt x="1152525" y="686384"/>
                        <a:pt x="906780" y="629869"/>
                      </a:cubicBezTo>
                      <a:cubicBezTo>
                        <a:pt x="661035" y="573354"/>
                        <a:pt x="407352" y="572402"/>
                        <a:pt x="7620" y="698449"/>
                      </a:cubicBezTo>
                      <a:close/>
                    </a:path>
                  </a:pathLst>
                </a:custGeom>
                <a:solidFill>
                  <a:srgbClr val="0194A3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" name="Google Shape;111;p9"/>
              <p:cNvGrpSpPr/>
              <p:nvPr/>
            </p:nvGrpSpPr>
            <p:grpSpPr>
              <a:xfrm>
                <a:off x="5816167" y="1185271"/>
                <a:ext cx="2274297" cy="1623553"/>
                <a:chOff x="6029325" y="1447483"/>
                <a:chExt cx="2066925" cy="1475515"/>
              </a:xfrm>
            </p:grpSpPr>
            <p:sp>
              <p:nvSpPr>
                <p:cNvPr id="112" name="Google Shape;112;p9"/>
                <p:cNvSpPr/>
                <p:nvPr/>
              </p:nvSpPr>
              <p:spPr>
                <a:xfrm>
                  <a:off x="6029325" y="1447483"/>
                  <a:ext cx="1900238" cy="97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238" h="976630" extrusionOk="0">
                      <a:moveTo>
                        <a:pt x="0" y="881380"/>
                      </a:moveTo>
                      <a:lnTo>
                        <a:pt x="304800" y="271780"/>
                      </a:lnTo>
                      <a:cubicBezTo>
                        <a:pt x="463550" y="311469"/>
                        <a:pt x="810418" y="105887"/>
                        <a:pt x="1038225" y="62230"/>
                      </a:cubicBezTo>
                      <a:cubicBezTo>
                        <a:pt x="1266032" y="18573"/>
                        <a:pt x="1657352" y="-67944"/>
                        <a:pt x="1900238" y="95567"/>
                      </a:cubicBezTo>
                      <a:lnTo>
                        <a:pt x="1695450" y="528955"/>
                      </a:lnTo>
                      <a:lnTo>
                        <a:pt x="842963" y="905192"/>
                      </a:lnTo>
                      <a:lnTo>
                        <a:pt x="142875" y="976630"/>
                      </a:lnTo>
                      <a:lnTo>
                        <a:pt x="0" y="881380"/>
                      </a:lnTo>
                      <a:close/>
                    </a:path>
                  </a:pathLst>
                </a:custGeom>
                <a:solidFill>
                  <a:srgbClr val="F17171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9"/>
                <p:cNvSpPr/>
                <p:nvPr/>
              </p:nvSpPr>
              <p:spPr>
                <a:xfrm>
                  <a:off x="7710487" y="1547813"/>
                  <a:ext cx="385763" cy="995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763" h="995362" extrusionOk="0">
                      <a:moveTo>
                        <a:pt x="28575" y="995362"/>
                      </a:moveTo>
                      <a:lnTo>
                        <a:pt x="361950" y="742950"/>
                      </a:lnTo>
                      <a:lnTo>
                        <a:pt x="385763" y="195262"/>
                      </a:lnTo>
                      <a:lnTo>
                        <a:pt x="314325" y="161925"/>
                      </a:lnTo>
                      <a:lnTo>
                        <a:pt x="219076" y="0"/>
                      </a:lnTo>
                      <a:lnTo>
                        <a:pt x="0" y="433387"/>
                      </a:lnTo>
                      <a:lnTo>
                        <a:pt x="28575" y="995362"/>
                      </a:lnTo>
                      <a:close/>
                    </a:path>
                  </a:pathLst>
                </a:custGeom>
                <a:solidFill>
                  <a:srgbClr val="DA1616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9"/>
                <p:cNvSpPr/>
                <p:nvPr/>
              </p:nvSpPr>
              <p:spPr>
                <a:xfrm>
                  <a:off x="6034088" y="1947223"/>
                  <a:ext cx="1709737" cy="9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737" h="975775" extrusionOk="0">
                      <a:moveTo>
                        <a:pt x="19050" y="972189"/>
                      </a:moveTo>
                      <a:lnTo>
                        <a:pt x="0" y="372114"/>
                      </a:lnTo>
                      <a:cubicBezTo>
                        <a:pt x="272256" y="424502"/>
                        <a:pt x="592137" y="227652"/>
                        <a:pt x="795337" y="143514"/>
                      </a:cubicBezTo>
                      <a:cubicBezTo>
                        <a:pt x="998537" y="59376"/>
                        <a:pt x="1301749" y="-43811"/>
                        <a:pt x="1690687" y="19689"/>
                      </a:cubicBezTo>
                      <a:lnTo>
                        <a:pt x="1709737" y="591189"/>
                      </a:lnTo>
                      <a:cubicBezTo>
                        <a:pt x="1426368" y="578488"/>
                        <a:pt x="1143793" y="632464"/>
                        <a:pt x="876300" y="715014"/>
                      </a:cubicBezTo>
                      <a:cubicBezTo>
                        <a:pt x="608807" y="797564"/>
                        <a:pt x="460375" y="1005527"/>
                        <a:pt x="19050" y="972189"/>
                      </a:cubicBezTo>
                      <a:close/>
                    </a:path>
                  </a:pathLst>
                </a:custGeom>
                <a:solidFill>
                  <a:srgbClr val="EC4646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" name="Google Shape;115;p9"/>
              <p:cNvGrpSpPr/>
              <p:nvPr/>
            </p:nvGrpSpPr>
            <p:grpSpPr>
              <a:xfrm>
                <a:off x="7789320" y="994872"/>
                <a:ext cx="2878680" cy="1634980"/>
                <a:chOff x="7835900" y="1250950"/>
                <a:chExt cx="2616200" cy="1485900"/>
              </a:xfrm>
            </p:grpSpPr>
            <p:sp>
              <p:nvSpPr>
                <p:cNvPr id="116" name="Google Shape;116;p9"/>
                <p:cNvSpPr/>
                <p:nvPr/>
              </p:nvSpPr>
              <p:spPr>
                <a:xfrm>
                  <a:off x="7835900" y="1751331"/>
                  <a:ext cx="1631950" cy="896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950" h="896886" extrusionOk="0">
                      <a:moveTo>
                        <a:pt x="19050" y="801370"/>
                      </a:moveTo>
                      <a:lnTo>
                        <a:pt x="0" y="229870"/>
                      </a:lnTo>
                      <a:cubicBezTo>
                        <a:pt x="519853" y="298027"/>
                        <a:pt x="1081617" y="105833"/>
                        <a:pt x="1593850" y="0"/>
                      </a:cubicBezTo>
                      <a:lnTo>
                        <a:pt x="1631950" y="674370"/>
                      </a:lnTo>
                      <a:cubicBezTo>
                        <a:pt x="1087967" y="786553"/>
                        <a:pt x="340783" y="1032087"/>
                        <a:pt x="19050" y="801370"/>
                      </a:cubicBezTo>
                      <a:close/>
                    </a:path>
                  </a:pathLst>
                </a:custGeom>
                <a:solidFill>
                  <a:srgbClr val="6C6F86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9"/>
                <p:cNvSpPr/>
                <p:nvPr/>
              </p:nvSpPr>
              <p:spPr>
                <a:xfrm>
                  <a:off x="7835900" y="1250950"/>
                  <a:ext cx="2552700" cy="9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2700" h="901700" extrusionOk="0">
                      <a:moveTo>
                        <a:pt x="0" y="742950"/>
                      </a:moveTo>
                      <a:lnTo>
                        <a:pt x="203200" y="304800"/>
                      </a:lnTo>
                      <a:cubicBezTo>
                        <a:pt x="554567" y="370417"/>
                        <a:pt x="797983" y="296333"/>
                        <a:pt x="1085850" y="254000"/>
                      </a:cubicBezTo>
                      <a:lnTo>
                        <a:pt x="1079500" y="0"/>
                      </a:lnTo>
                      <a:lnTo>
                        <a:pt x="2552700" y="203200"/>
                      </a:lnTo>
                      <a:lnTo>
                        <a:pt x="1606550" y="901700"/>
                      </a:lnTo>
                      <a:lnTo>
                        <a:pt x="1593850" y="584200"/>
                      </a:lnTo>
                      <a:cubicBezTo>
                        <a:pt x="1075267" y="687917"/>
                        <a:pt x="594783" y="937683"/>
                        <a:pt x="0" y="742950"/>
                      </a:cubicBezTo>
                      <a:close/>
                    </a:path>
                  </a:pathLst>
                </a:custGeom>
                <a:solidFill>
                  <a:srgbClr val="989AAC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9"/>
                <p:cNvSpPr/>
                <p:nvPr/>
              </p:nvSpPr>
              <p:spPr>
                <a:xfrm>
                  <a:off x="9442450" y="1454150"/>
                  <a:ext cx="1009650" cy="128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0" h="1282700" extrusionOk="0">
                      <a:moveTo>
                        <a:pt x="31750" y="1282700"/>
                      </a:moveTo>
                      <a:lnTo>
                        <a:pt x="0" y="698500"/>
                      </a:lnTo>
                      <a:lnTo>
                        <a:pt x="939800" y="0"/>
                      </a:lnTo>
                      <a:lnTo>
                        <a:pt x="1009650" y="615950"/>
                      </a:lnTo>
                      <a:lnTo>
                        <a:pt x="31750" y="12827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101600" dist="63500" dir="5400000" algn="t" rotWithShape="0">
                    <a:srgbClr val="000000">
                      <a:alpha val="21568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9" name="Google Shape;119;p9"/>
              <p:cNvSpPr/>
              <p:nvPr/>
            </p:nvSpPr>
            <p:spPr>
              <a:xfrm>
                <a:off x="2170305" y="3747786"/>
                <a:ext cx="824476" cy="824477"/>
              </a:xfrm>
              <a:prstGeom prst="ellipse">
                <a:avLst/>
              </a:prstGeom>
              <a:solidFill>
                <a:srgbClr val="FFC5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4299621" y="3747786"/>
                <a:ext cx="822729" cy="824477"/>
              </a:xfrm>
              <a:prstGeom prst="ellipse">
                <a:avLst/>
              </a:prstGeom>
              <a:solidFill>
                <a:srgbClr val="01C4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6428935" y="3747786"/>
                <a:ext cx="822730" cy="824477"/>
              </a:xfrm>
              <a:prstGeom prst="ellipse">
                <a:avLst/>
              </a:prstGeom>
              <a:solidFill>
                <a:srgbClr val="EC46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8556502" y="3747786"/>
                <a:ext cx="824476" cy="82447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3" name="Google Shape;123;p9"/>
              <p:cNvGrpSpPr/>
              <p:nvPr/>
            </p:nvGrpSpPr>
            <p:grpSpPr>
              <a:xfrm>
                <a:off x="1524000" y="4743447"/>
                <a:ext cx="2117087" cy="1362852"/>
                <a:chOff x="7581180" y="745571"/>
                <a:chExt cx="1922797" cy="1238842"/>
              </a:xfrm>
            </p:grpSpPr>
            <p:sp>
              <p:nvSpPr>
                <p:cNvPr id="124" name="Google Shape;124;p9"/>
                <p:cNvSpPr txBox="1"/>
                <p:nvPr/>
              </p:nvSpPr>
              <p:spPr>
                <a:xfrm flipH="1">
                  <a:off x="7635120" y="1117123"/>
                  <a:ext cx="1814917" cy="8672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EM101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Research Awareness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Inspire Curiosity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Student Recruitment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9"/>
                <p:cNvSpPr txBox="1"/>
                <p:nvPr/>
              </p:nvSpPr>
              <p:spPr>
                <a:xfrm flipH="1">
                  <a:off x="7581180" y="745571"/>
                  <a:ext cx="1922797" cy="3637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1" i="0" u="none" strike="noStrike" cap="none">
                      <a:solidFill>
                        <a:srgbClr val="FFBF53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Early Exposure</a:t>
                  </a:r>
                  <a:endParaRPr sz="2000" b="1" i="0" u="none" strike="noStrike" cap="none">
                    <a:solidFill>
                      <a:srgbClr val="FFBF53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" name="Google Shape;126;p9"/>
              <p:cNvGrpSpPr/>
              <p:nvPr/>
            </p:nvGrpSpPr>
            <p:grpSpPr>
              <a:xfrm>
                <a:off x="3653315" y="4743447"/>
                <a:ext cx="2115340" cy="1147408"/>
                <a:chOff x="7581180" y="745571"/>
                <a:chExt cx="1922797" cy="1043003"/>
              </a:xfrm>
            </p:grpSpPr>
            <p:sp>
              <p:nvSpPr>
                <p:cNvPr id="127" name="Google Shape;127;p9"/>
                <p:cNvSpPr txBox="1"/>
                <p:nvPr/>
              </p:nvSpPr>
              <p:spPr>
                <a:xfrm flipH="1">
                  <a:off x="7635164" y="1117123"/>
                  <a:ext cx="1814828" cy="6714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Skillset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EM Mindset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Student Preparation</a:t>
                  </a:r>
                  <a:endParaRPr sz="1400" b="0" i="0" u="none" strike="noStrike" cap="none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9"/>
                <p:cNvSpPr txBox="1"/>
                <p:nvPr/>
              </p:nvSpPr>
              <p:spPr>
                <a:xfrm flipH="1">
                  <a:off x="7581180" y="745571"/>
                  <a:ext cx="1922797" cy="3637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1" i="0" u="none" strike="noStrike" cap="none">
                      <a:solidFill>
                        <a:srgbClr val="01B3C5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Training</a:t>
                  </a:r>
                  <a:endParaRPr sz="2000" b="1" i="0" u="none" strike="noStrike" cap="none">
                    <a:solidFill>
                      <a:srgbClr val="01B3C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9" name="Google Shape;129;p9"/>
              <p:cNvGrpSpPr/>
              <p:nvPr/>
            </p:nvGrpSpPr>
            <p:grpSpPr>
              <a:xfrm>
                <a:off x="5782629" y="4743448"/>
                <a:ext cx="2115341" cy="716522"/>
                <a:chOff x="7581180" y="745571"/>
                <a:chExt cx="1922797" cy="651324"/>
              </a:xfrm>
            </p:grpSpPr>
            <p:sp>
              <p:nvSpPr>
                <p:cNvPr id="130" name="Google Shape;130;p9"/>
                <p:cNvSpPr txBox="1"/>
                <p:nvPr/>
              </p:nvSpPr>
              <p:spPr>
                <a:xfrm flipH="1">
                  <a:off x="7635164" y="1117123"/>
                  <a:ext cx="1814828" cy="2797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Faculty &amp; Students</a:t>
                  </a:r>
                  <a:endParaRPr sz="1400" b="0" i="0" u="none" strike="noStrike" cap="none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9"/>
                <p:cNvSpPr txBox="1"/>
                <p:nvPr/>
              </p:nvSpPr>
              <p:spPr>
                <a:xfrm flipH="1">
                  <a:off x="7581180" y="745571"/>
                  <a:ext cx="1922797" cy="3637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1" i="0" u="none" strike="noStrike" cap="none">
                      <a:solidFill>
                        <a:srgbClr val="F17475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Research</a:t>
                  </a:r>
                  <a:endParaRPr sz="2000" b="1" i="0" u="none" strike="noStrike" cap="none">
                    <a:solidFill>
                      <a:srgbClr val="F17475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2" name="Google Shape;132;p9"/>
              <p:cNvGrpSpPr/>
              <p:nvPr/>
            </p:nvGrpSpPr>
            <p:grpSpPr>
              <a:xfrm>
                <a:off x="7910197" y="4743447"/>
                <a:ext cx="2117087" cy="1147409"/>
                <a:chOff x="7581180" y="745571"/>
                <a:chExt cx="1922797" cy="1043004"/>
              </a:xfrm>
            </p:grpSpPr>
            <p:sp>
              <p:nvSpPr>
                <p:cNvPr id="133" name="Google Shape;133;p9"/>
                <p:cNvSpPr txBox="1"/>
                <p:nvPr/>
              </p:nvSpPr>
              <p:spPr>
                <a:xfrm flipH="1">
                  <a:off x="7635120" y="1117123"/>
                  <a:ext cx="1814917" cy="6714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Impact and Outcome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Student Motivation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Faculty Motivation</a:t>
                  </a:r>
                  <a:endParaRPr sz="1400" b="0" i="0" u="none" strike="noStrike" cap="none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9"/>
                <p:cNvSpPr txBox="1"/>
                <p:nvPr/>
              </p:nvSpPr>
              <p:spPr>
                <a:xfrm flipH="1">
                  <a:off x="7581180" y="745571"/>
                  <a:ext cx="1922797" cy="3637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1" i="0" u="none" strike="noStrike" cap="none">
                      <a:solidFill>
                        <a:srgbClr val="7F7F7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Assessment</a:t>
                  </a:r>
                  <a:endParaRPr sz="2000" b="1" i="0" u="none" strike="noStrike" cap="none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5" name="Google Shape;135;p9"/>
              <p:cNvSpPr/>
              <p:nvPr/>
            </p:nvSpPr>
            <p:spPr>
              <a:xfrm>
                <a:off x="2477737" y="1543359"/>
                <a:ext cx="433199" cy="43494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FFBF53"/>
                    </a:solidFill>
                    <a:latin typeface="Impact"/>
                    <a:ea typeface="Impact"/>
                    <a:cs typeface="Impact"/>
                    <a:sym typeface="Impact"/>
                  </a:rPr>
                  <a:t>E</a:t>
                </a:r>
                <a:endParaRPr sz="2400" b="0" i="0" u="none" strike="noStrike" cap="none">
                  <a:solidFill>
                    <a:srgbClr val="FFBF53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4493512" y="1319772"/>
                <a:ext cx="434947" cy="433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1B3C5"/>
                    </a:solidFill>
                    <a:latin typeface="Impact"/>
                    <a:ea typeface="Impact"/>
                    <a:cs typeface="Impact"/>
                    <a:sym typeface="Impact"/>
                  </a:rPr>
                  <a:t>T</a:t>
                </a:r>
                <a:endParaRPr sz="2400" b="0" i="0" u="none" strike="noStrike" cap="none">
                  <a:solidFill>
                    <a:srgbClr val="01B3C5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>
                <a:off x="6635054" y="1338987"/>
                <a:ext cx="433199" cy="43494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F17475"/>
                    </a:solidFill>
                    <a:latin typeface="Impact"/>
                    <a:ea typeface="Impact"/>
                    <a:cs typeface="Impact"/>
                    <a:sym typeface="Impact"/>
                  </a:rPr>
                  <a:t>R</a:t>
                </a:r>
                <a:endParaRPr sz="2400" b="0" i="0" u="none" strike="noStrike" cap="none">
                  <a:solidFill>
                    <a:srgbClr val="F17475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>
                <a:off x="8507593" y="1338987"/>
                <a:ext cx="434947" cy="43494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7F7F7F"/>
                    </a:solidFill>
                    <a:latin typeface="Impact"/>
                    <a:ea typeface="Impact"/>
                    <a:cs typeface="Impact"/>
                    <a:sym typeface="Impact"/>
                  </a:rPr>
                  <a:t>A</a:t>
                </a:r>
                <a:endParaRPr sz="2400" b="0" i="0" u="none" strike="noStrike" cap="none">
                  <a:solidFill>
                    <a:srgbClr val="7F7F7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9" name="Google Shape;139;p9"/>
              <p:cNvSpPr/>
              <p:nvPr/>
            </p:nvSpPr>
            <p:spPr>
              <a:xfrm>
                <a:off x="2489965" y="2949512"/>
                <a:ext cx="185158" cy="185158"/>
              </a:xfrm>
              <a:prstGeom prst="ellipse">
                <a:avLst/>
              </a:prstGeom>
              <a:solidFill>
                <a:srgbClr val="FFC5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9"/>
              <p:cNvSpPr/>
              <p:nvPr/>
            </p:nvSpPr>
            <p:spPr>
              <a:xfrm>
                <a:off x="6746847" y="2844705"/>
                <a:ext cx="185158" cy="185158"/>
              </a:xfrm>
              <a:prstGeom prst="ellipse">
                <a:avLst/>
              </a:prstGeom>
              <a:solidFill>
                <a:srgbClr val="EC46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>
                <a:off x="4619279" y="2750379"/>
                <a:ext cx="185158" cy="185158"/>
              </a:xfrm>
              <a:prstGeom prst="ellipse">
                <a:avLst/>
              </a:prstGeom>
              <a:solidFill>
                <a:srgbClr val="0194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9"/>
              <p:cNvSpPr/>
              <p:nvPr/>
            </p:nvSpPr>
            <p:spPr>
              <a:xfrm>
                <a:off x="8876162" y="2677015"/>
                <a:ext cx="185158" cy="185158"/>
              </a:xfrm>
              <a:prstGeom prst="ellipse">
                <a:avLst/>
              </a:prstGeom>
              <a:solidFill>
                <a:srgbClr val="989AA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3" name="Google Shape;143;p9"/>
              <p:cNvCxnSpPr/>
              <p:nvPr/>
            </p:nvCxnSpPr>
            <p:spPr>
              <a:xfrm>
                <a:off x="2586037" y="3082266"/>
                <a:ext cx="0" cy="496084"/>
              </a:xfrm>
              <a:prstGeom prst="straightConnector1">
                <a:avLst/>
              </a:prstGeom>
              <a:noFill/>
              <a:ln w="15875" cap="flat" cmpd="sng">
                <a:solidFill>
                  <a:srgbClr val="FFC000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" name="Google Shape;144;p9"/>
              <p:cNvCxnSpPr/>
              <p:nvPr/>
            </p:nvCxnSpPr>
            <p:spPr>
              <a:xfrm>
                <a:off x="4711859" y="2860426"/>
                <a:ext cx="0" cy="724911"/>
              </a:xfrm>
              <a:prstGeom prst="straightConnector1">
                <a:avLst/>
              </a:prstGeom>
              <a:noFill/>
              <a:ln w="15875" cap="flat" cmpd="sng">
                <a:solidFill>
                  <a:srgbClr val="01C4D1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" name="Google Shape;145;p9"/>
              <p:cNvCxnSpPr/>
              <p:nvPr/>
            </p:nvCxnSpPr>
            <p:spPr>
              <a:xfrm>
                <a:off x="6839427" y="2921563"/>
                <a:ext cx="0" cy="660280"/>
              </a:xfrm>
              <a:prstGeom prst="straightConnector1">
                <a:avLst/>
              </a:prstGeom>
              <a:noFill/>
              <a:ln w="15875" cap="flat" cmpd="sng">
                <a:solidFill>
                  <a:srgbClr val="EC4646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9"/>
              <p:cNvCxnSpPr/>
              <p:nvPr/>
            </p:nvCxnSpPr>
            <p:spPr>
              <a:xfrm>
                <a:off x="8968741" y="2790555"/>
                <a:ext cx="0" cy="798276"/>
              </a:xfrm>
              <a:prstGeom prst="straightConnector1">
                <a:avLst/>
              </a:prstGeom>
              <a:noFill/>
              <a:ln w="15875" cap="flat" cmpd="sng">
                <a:solidFill>
                  <a:srgbClr val="7F7F7F"/>
                </a:solidFill>
                <a:prstDash val="dot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47" name="Google Shape;147;p9"/>
              <p:cNvGrpSpPr/>
              <p:nvPr/>
            </p:nvGrpSpPr>
            <p:grpSpPr>
              <a:xfrm>
                <a:off x="4538213" y="3969465"/>
                <a:ext cx="355859" cy="353171"/>
                <a:chOff x="7078908" y="5461438"/>
                <a:chExt cx="430461" cy="427208"/>
              </a:xfrm>
            </p:grpSpPr>
            <p:sp>
              <p:nvSpPr>
                <p:cNvPr id="148" name="Google Shape;148;p9"/>
                <p:cNvSpPr/>
                <p:nvPr/>
              </p:nvSpPr>
              <p:spPr>
                <a:xfrm>
                  <a:off x="7078908" y="5461438"/>
                  <a:ext cx="418534" cy="4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63" extrusionOk="0">
                      <a:moveTo>
                        <a:pt x="89" y="128"/>
                      </a:moveTo>
                      <a:cubicBezTo>
                        <a:pt x="88" y="128"/>
                        <a:pt x="86" y="129"/>
                        <a:pt x="84" y="129"/>
                      </a:cubicBezTo>
                      <a:cubicBezTo>
                        <a:pt x="58" y="130"/>
                        <a:pt x="36" y="110"/>
                        <a:pt x="35" y="84"/>
                      </a:cubicBezTo>
                      <a:cubicBezTo>
                        <a:pt x="34" y="71"/>
                        <a:pt x="38" y="59"/>
                        <a:pt x="46" y="50"/>
                      </a:cubicBezTo>
                      <a:cubicBezTo>
                        <a:pt x="55" y="40"/>
                        <a:pt x="66" y="35"/>
                        <a:pt x="79" y="34"/>
                      </a:cubicBezTo>
                      <a:cubicBezTo>
                        <a:pt x="79" y="34"/>
                        <a:pt x="80" y="34"/>
                        <a:pt x="81" y="34"/>
                      </a:cubicBezTo>
                      <a:cubicBezTo>
                        <a:pt x="106" y="34"/>
                        <a:pt x="127" y="54"/>
                        <a:pt x="128" y="79"/>
                      </a:cubicBezTo>
                      <a:cubicBezTo>
                        <a:pt x="128" y="82"/>
                        <a:pt x="128" y="85"/>
                        <a:pt x="127" y="89"/>
                      </a:cubicBezTo>
                      <a:cubicBezTo>
                        <a:pt x="144" y="105"/>
                        <a:pt x="144" y="105"/>
                        <a:pt x="144" y="105"/>
                      </a:cubicBezTo>
                      <a:cubicBezTo>
                        <a:pt x="145" y="101"/>
                        <a:pt x="146" y="97"/>
                        <a:pt x="147" y="94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6"/>
                        <a:pt x="162" y="86"/>
                        <a:pt x="162" y="86"/>
                      </a:cubicBezTo>
                      <a:cubicBezTo>
                        <a:pt x="162" y="75"/>
                        <a:pt x="162" y="75"/>
                        <a:pt x="162" y="75"/>
                      </a:cubicBezTo>
                      <a:cubicBezTo>
                        <a:pt x="162" y="70"/>
                        <a:pt x="162" y="70"/>
                        <a:pt x="162" y="70"/>
                      </a:cubicBezTo>
                      <a:cubicBezTo>
                        <a:pt x="147" y="69"/>
                        <a:pt x="147" y="69"/>
                        <a:pt x="147" y="69"/>
                      </a:cubicBezTo>
                      <a:cubicBezTo>
                        <a:pt x="146" y="66"/>
                        <a:pt x="145" y="62"/>
                        <a:pt x="144" y="59"/>
                      </a:cubicBezTo>
                      <a:cubicBezTo>
                        <a:pt x="156" y="48"/>
                        <a:pt x="156" y="48"/>
                        <a:pt x="156" y="48"/>
                      </a:cubicBezTo>
                      <a:cubicBezTo>
                        <a:pt x="154" y="45"/>
                        <a:pt x="154" y="45"/>
                        <a:pt x="154" y="45"/>
                      </a:cubicBezTo>
                      <a:cubicBezTo>
                        <a:pt x="148" y="35"/>
                        <a:pt x="148" y="35"/>
                        <a:pt x="148" y="35"/>
                      </a:cubicBezTo>
                      <a:cubicBezTo>
                        <a:pt x="145" y="32"/>
                        <a:pt x="145" y="32"/>
                        <a:pt x="145" y="32"/>
                      </a:cubicBezTo>
                      <a:cubicBezTo>
                        <a:pt x="132" y="38"/>
                        <a:pt x="132" y="38"/>
                        <a:pt x="132" y="38"/>
                      </a:cubicBezTo>
                      <a:cubicBezTo>
                        <a:pt x="130" y="35"/>
                        <a:pt x="127" y="32"/>
                        <a:pt x="125" y="30"/>
                      </a:cubicBezTo>
                      <a:cubicBezTo>
                        <a:pt x="130" y="15"/>
                        <a:pt x="130" y="15"/>
                        <a:pt x="130" y="15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104" y="18"/>
                        <a:pt x="104" y="18"/>
                        <a:pt x="104" y="18"/>
                      </a:cubicBezTo>
                      <a:cubicBezTo>
                        <a:pt x="100" y="17"/>
                        <a:pt x="97" y="16"/>
                        <a:pt x="93" y="15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0" y="1"/>
                        <a:pt x="70" y="1"/>
                        <a:pt x="70" y="1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5" y="16"/>
                        <a:pt x="62" y="17"/>
                        <a:pt x="58" y="18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5" y="32"/>
                        <a:pt x="33" y="34"/>
                        <a:pt x="31" y="36"/>
                      </a:cubicBezTo>
                      <a:cubicBezTo>
                        <a:pt x="31" y="37"/>
                        <a:pt x="30" y="37"/>
                        <a:pt x="30" y="38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7" y="63"/>
                        <a:pt x="16" y="66"/>
                        <a:pt x="15" y="69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15" y="94"/>
                        <a:pt x="15" y="94"/>
                        <a:pt x="15" y="94"/>
                      </a:cubicBezTo>
                      <a:cubicBezTo>
                        <a:pt x="16" y="97"/>
                        <a:pt x="17" y="101"/>
                        <a:pt x="18" y="104"/>
                      </a:cubicBezTo>
                      <a:cubicBezTo>
                        <a:pt x="6" y="114"/>
                        <a:pt x="6" y="114"/>
                        <a:pt x="6" y="114"/>
                      </a:cubicBezTo>
                      <a:cubicBezTo>
                        <a:pt x="9" y="118"/>
                        <a:pt x="9" y="118"/>
                        <a:pt x="9" y="118"/>
                      </a:cubicBezTo>
                      <a:cubicBezTo>
                        <a:pt x="15" y="128"/>
                        <a:pt x="15" y="128"/>
                        <a:pt x="15" y="128"/>
                      </a:cubicBezTo>
                      <a:cubicBezTo>
                        <a:pt x="17" y="131"/>
                        <a:pt x="17" y="131"/>
                        <a:pt x="17" y="131"/>
                      </a:cubicBezTo>
                      <a:cubicBezTo>
                        <a:pt x="30" y="125"/>
                        <a:pt x="30" y="125"/>
                        <a:pt x="30" y="125"/>
                      </a:cubicBezTo>
                      <a:cubicBezTo>
                        <a:pt x="33" y="128"/>
                        <a:pt x="35" y="130"/>
                        <a:pt x="38" y="133"/>
                      </a:cubicBezTo>
                      <a:cubicBezTo>
                        <a:pt x="33" y="148"/>
                        <a:pt x="33" y="148"/>
                        <a:pt x="33" y="148"/>
                      </a:cubicBezTo>
                      <a:cubicBezTo>
                        <a:pt x="37" y="150"/>
                        <a:pt x="37" y="150"/>
                        <a:pt x="37" y="150"/>
                      </a:cubicBezTo>
                      <a:cubicBezTo>
                        <a:pt x="47" y="155"/>
                        <a:pt x="47" y="155"/>
                        <a:pt x="47" y="155"/>
                      </a:cubicBezTo>
                      <a:cubicBezTo>
                        <a:pt x="51" y="157"/>
                        <a:pt x="51" y="157"/>
                        <a:pt x="51" y="157"/>
                      </a:cubicBezTo>
                      <a:cubicBezTo>
                        <a:pt x="59" y="145"/>
                        <a:pt x="59" y="145"/>
                        <a:pt x="59" y="145"/>
                      </a:cubicBezTo>
                      <a:cubicBezTo>
                        <a:pt x="62" y="146"/>
                        <a:pt x="66" y="147"/>
                        <a:pt x="69" y="148"/>
                      </a:cubicBezTo>
                      <a:cubicBezTo>
                        <a:pt x="72" y="163"/>
                        <a:pt x="72" y="163"/>
                        <a:pt x="72" y="163"/>
                      </a:cubicBezTo>
                      <a:cubicBezTo>
                        <a:pt x="77" y="163"/>
                        <a:pt x="77" y="163"/>
                        <a:pt x="77" y="163"/>
                      </a:cubicBezTo>
                      <a:cubicBezTo>
                        <a:pt x="88" y="162"/>
                        <a:pt x="88" y="162"/>
                        <a:pt x="88" y="162"/>
                      </a:cubicBezTo>
                      <a:cubicBezTo>
                        <a:pt x="92" y="162"/>
                        <a:pt x="92" y="162"/>
                        <a:pt x="92" y="162"/>
                      </a:cubicBezTo>
                      <a:cubicBezTo>
                        <a:pt x="94" y="148"/>
                        <a:pt x="94" y="148"/>
                        <a:pt x="94" y="148"/>
                      </a:cubicBezTo>
                      <a:cubicBezTo>
                        <a:pt x="98" y="147"/>
                        <a:pt x="102" y="146"/>
                        <a:pt x="105" y="144"/>
                      </a:cubicBezTo>
                      <a:lnTo>
                        <a:pt x="89" y="12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9"/>
                <p:cNvSpPr/>
                <p:nvPr/>
              </p:nvSpPr>
              <p:spPr>
                <a:xfrm>
                  <a:off x="7197095" y="5576372"/>
                  <a:ext cx="312274" cy="312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2" extrusionOk="0">
                      <a:moveTo>
                        <a:pt x="122" y="101"/>
                      </a:moveTo>
                      <a:cubicBezTo>
                        <a:pt x="122" y="99"/>
                        <a:pt x="121" y="95"/>
                        <a:pt x="119" y="94"/>
                      </a:cubicBezTo>
                      <a:cubicBezTo>
                        <a:pt x="102" y="77"/>
                        <a:pt x="84" y="60"/>
                        <a:pt x="67" y="43"/>
                      </a:cubicBezTo>
                      <a:cubicBezTo>
                        <a:pt x="69" y="32"/>
                        <a:pt x="66" y="21"/>
                        <a:pt x="58" y="12"/>
                      </a:cubicBezTo>
                      <a:cubicBezTo>
                        <a:pt x="49" y="3"/>
                        <a:pt x="35" y="0"/>
                        <a:pt x="23" y="5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2" y="25"/>
                        <a:pt x="42" y="27"/>
                        <a:pt x="41" y="29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7" y="43"/>
                        <a:pt x="25" y="43"/>
                        <a:pt x="23" y="41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0" y="35"/>
                        <a:pt x="3" y="49"/>
                        <a:pt x="12" y="58"/>
                      </a:cubicBezTo>
                      <a:cubicBezTo>
                        <a:pt x="20" y="66"/>
                        <a:pt x="32" y="69"/>
                        <a:pt x="43" y="67"/>
                      </a:cubicBezTo>
                      <a:cubicBezTo>
                        <a:pt x="60" y="84"/>
                        <a:pt x="77" y="102"/>
                        <a:pt x="94" y="119"/>
                      </a:cubicBezTo>
                      <a:cubicBezTo>
                        <a:pt x="95" y="121"/>
                        <a:pt x="98" y="122"/>
                        <a:pt x="101" y="122"/>
                      </a:cubicBezTo>
                      <a:cubicBezTo>
                        <a:pt x="111" y="120"/>
                        <a:pt x="120" y="112"/>
                        <a:pt x="122" y="10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0" name="Google Shape;150;p9"/>
              <p:cNvGrpSpPr/>
              <p:nvPr/>
            </p:nvGrpSpPr>
            <p:grpSpPr>
              <a:xfrm>
                <a:off x="2399113" y="3916131"/>
                <a:ext cx="400678" cy="459839"/>
                <a:chOff x="2733098" y="4187405"/>
                <a:chExt cx="484675" cy="556238"/>
              </a:xfrm>
            </p:grpSpPr>
            <p:sp>
              <p:nvSpPr>
                <p:cNvPr id="151" name="Google Shape;151;p9"/>
                <p:cNvSpPr/>
                <p:nvPr/>
              </p:nvSpPr>
              <p:spPr>
                <a:xfrm>
                  <a:off x="2849117" y="4187405"/>
                  <a:ext cx="84574" cy="107344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9"/>
                <p:cNvSpPr/>
                <p:nvPr/>
              </p:nvSpPr>
              <p:spPr>
                <a:xfrm>
                  <a:off x="2733098" y="4304508"/>
                  <a:ext cx="310105" cy="43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71" extrusionOk="0">
                      <a:moveTo>
                        <a:pt x="120" y="42"/>
                      </a:moveTo>
                      <a:cubicBezTo>
                        <a:pt x="120" y="35"/>
                        <a:pt x="121" y="24"/>
                        <a:pt x="121" y="26"/>
                      </a:cubicBez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4" y="21"/>
                        <a:pt x="114" y="21"/>
                        <a:pt x="114" y="21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88" y="2"/>
                        <a:pt x="86" y="1"/>
                        <a:pt x="84" y="1"/>
                      </a:cubicBezTo>
                      <a:cubicBezTo>
                        <a:pt x="84" y="1"/>
                        <a:pt x="84" y="1"/>
                        <a:pt x="84" y="1"/>
                      </a:cubicBezTo>
                      <a:cubicBezTo>
                        <a:pt x="81" y="1"/>
                        <a:pt x="78" y="1"/>
                        <a:pt x="76" y="0"/>
                      </a:cubicBezTo>
                      <a:cubicBezTo>
                        <a:pt x="76" y="1"/>
                        <a:pt x="76" y="1"/>
                        <a:pt x="76" y="1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8" y="9"/>
                        <a:pt x="58" y="9"/>
                        <a:pt x="58" y="9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5" y="1"/>
                        <a:pt x="42" y="1"/>
                        <a:pt x="39" y="1"/>
                      </a:cubicBezTo>
                      <a:cubicBezTo>
                        <a:pt x="39" y="1"/>
                        <a:pt x="39" y="1"/>
                        <a:pt x="38" y="1"/>
                      </a:cubicBezTo>
                      <a:cubicBezTo>
                        <a:pt x="36" y="2"/>
                        <a:pt x="33" y="3"/>
                        <a:pt x="31" y="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0" y="60"/>
                        <a:pt x="2" y="42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4" y="52"/>
                        <a:pt x="4" y="52"/>
                        <a:pt x="4" y="52"/>
                      </a:cubicBezTo>
                      <a:cubicBezTo>
                        <a:pt x="6" y="57"/>
                        <a:pt x="6" y="57"/>
                        <a:pt x="6" y="57"/>
                      </a:cubicBezTo>
                      <a:cubicBezTo>
                        <a:pt x="11" y="66"/>
                        <a:pt x="11" y="66"/>
                        <a:pt x="11" y="66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24" y="82"/>
                        <a:pt x="29" y="80"/>
                        <a:pt x="33" y="78"/>
                      </a:cubicBezTo>
                      <a:cubicBezTo>
                        <a:pt x="33" y="82"/>
                        <a:pt x="33" y="86"/>
                        <a:pt x="33" y="90"/>
                      </a:cubicBezTo>
                      <a:cubicBezTo>
                        <a:pt x="33" y="90"/>
                        <a:pt x="33" y="90"/>
                        <a:pt x="33" y="90"/>
                      </a:cubicBezTo>
                      <a:cubicBezTo>
                        <a:pt x="33" y="90"/>
                        <a:pt x="34" y="90"/>
                        <a:pt x="35" y="90"/>
                      </a:cubicBezTo>
                      <a:cubicBezTo>
                        <a:pt x="37" y="171"/>
                        <a:pt x="37" y="171"/>
                        <a:pt x="37" y="171"/>
                      </a:cubicBezTo>
                      <a:cubicBezTo>
                        <a:pt x="60" y="171"/>
                        <a:pt x="60" y="171"/>
                        <a:pt x="60" y="171"/>
                      </a:cubicBezTo>
                      <a:cubicBezTo>
                        <a:pt x="61" y="161"/>
                        <a:pt x="61" y="148"/>
                        <a:pt x="61" y="134"/>
                      </a:cubicBezTo>
                      <a:cubicBezTo>
                        <a:pt x="58" y="127"/>
                        <a:pt x="56" y="118"/>
                        <a:pt x="56" y="110"/>
                      </a:cubicBezTo>
                      <a:cubicBezTo>
                        <a:pt x="56" y="74"/>
                        <a:pt x="84" y="44"/>
                        <a:pt x="120" y="42"/>
                      </a:cubicBezTo>
                      <a:close/>
                      <a:moveTo>
                        <a:pt x="89" y="33"/>
                      </a:moveTo>
                      <a:cubicBezTo>
                        <a:pt x="89" y="31"/>
                        <a:pt x="89" y="29"/>
                        <a:pt x="89" y="27"/>
                      </a:cubicBezTo>
                      <a:cubicBezTo>
                        <a:pt x="93" y="31"/>
                        <a:pt x="93" y="31"/>
                        <a:pt x="93" y="31"/>
                      </a:cubicBezTo>
                      <a:cubicBezTo>
                        <a:pt x="96" y="33"/>
                        <a:pt x="96" y="33"/>
                        <a:pt x="96" y="33"/>
                      </a:cubicBezTo>
                      <a:cubicBezTo>
                        <a:pt x="75" y="45"/>
                        <a:pt x="75" y="45"/>
                        <a:pt x="75" y="45"/>
                      </a:cubicBezTo>
                      <a:cubicBezTo>
                        <a:pt x="74" y="42"/>
                        <a:pt x="74" y="42"/>
                        <a:pt x="74" y="42"/>
                      </a:cubicBezTo>
                      <a:lnTo>
                        <a:pt x="89" y="33"/>
                      </a:lnTo>
                      <a:close/>
                      <a:moveTo>
                        <a:pt x="33" y="60"/>
                      </a:move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41"/>
                        <a:pt x="33" y="50"/>
                        <a:pt x="33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9"/>
                <p:cNvSpPr/>
                <p:nvPr/>
              </p:nvSpPr>
              <p:spPr>
                <a:xfrm>
                  <a:off x="2897909" y="4668827"/>
                  <a:ext cx="60720" cy="74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9" extrusionOk="0">
                      <a:moveTo>
                        <a:pt x="0" y="0"/>
                      </a:move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8"/>
                        <a:pt x="24" y="27"/>
                        <a:pt x="24" y="26"/>
                      </a:cubicBezTo>
                      <a:cubicBezTo>
                        <a:pt x="14" y="19"/>
                        <a:pt x="6" y="11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9"/>
                <p:cNvSpPr/>
                <p:nvPr/>
              </p:nvSpPr>
              <p:spPr>
                <a:xfrm>
                  <a:off x="3035614" y="4422694"/>
                  <a:ext cx="54214" cy="41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38" extrusionOk="0">
                      <a:moveTo>
                        <a:pt x="43" y="0"/>
                      </a:moveTo>
                      <a:lnTo>
                        <a:pt x="36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38"/>
                      </a:lnTo>
                      <a:lnTo>
                        <a:pt x="14" y="38"/>
                      </a:lnTo>
                      <a:lnTo>
                        <a:pt x="36" y="38"/>
                      </a:lnTo>
                      <a:lnTo>
                        <a:pt x="50" y="38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9"/>
                <p:cNvSpPr/>
                <p:nvPr/>
              </p:nvSpPr>
              <p:spPr>
                <a:xfrm>
                  <a:off x="2964051" y="4430285"/>
                  <a:ext cx="61805" cy="5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5" extrusionOk="0">
                      <a:moveTo>
                        <a:pt x="33" y="0"/>
                      </a:moveTo>
                      <a:lnTo>
                        <a:pt x="26" y="5"/>
                      </a:lnTo>
                      <a:lnTo>
                        <a:pt x="7" y="14"/>
                      </a:lnTo>
                      <a:lnTo>
                        <a:pt x="0" y="19"/>
                      </a:lnTo>
                      <a:lnTo>
                        <a:pt x="14" y="55"/>
                      </a:lnTo>
                      <a:lnTo>
                        <a:pt x="28" y="47"/>
                      </a:lnTo>
                      <a:lnTo>
                        <a:pt x="45" y="38"/>
                      </a:lnTo>
                      <a:lnTo>
                        <a:pt x="57" y="31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9"/>
                <p:cNvSpPr/>
                <p:nvPr/>
              </p:nvSpPr>
              <p:spPr>
                <a:xfrm>
                  <a:off x="2909837" y="4479077"/>
                  <a:ext cx="61805" cy="6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7" extrusionOk="0">
                      <a:moveTo>
                        <a:pt x="19" y="0"/>
                      </a:moveTo>
                      <a:lnTo>
                        <a:pt x="15" y="7"/>
                      </a:lnTo>
                      <a:lnTo>
                        <a:pt x="5" y="26"/>
                      </a:lnTo>
                      <a:lnTo>
                        <a:pt x="0" y="33"/>
                      </a:lnTo>
                      <a:lnTo>
                        <a:pt x="31" y="57"/>
                      </a:lnTo>
                      <a:lnTo>
                        <a:pt x="38" y="45"/>
                      </a:lnTo>
                      <a:lnTo>
                        <a:pt x="50" y="26"/>
                      </a:lnTo>
                      <a:lnTo>
                        <a:pt x="57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9"/>
                <p:cNvSpPr/>
                <p:nvPr/>
              </p:nvSpPr>
              <p:spPr>
                <a:xfrm>
                  <a:off x="2897909" y="4550640"/>
                  <a:ext cx="40119" cy="5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48" extrusionOk="0">
                      <a:moveTo>
                        <a:pt x="0" y="5"/>
                      </a:moveTo>
                      <a:lnTo>
                        <a:pt x="0" y="14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37" y="48"/>
                      </a:lnTo>
                      <a:lnTo>
                        <a:pt x="37" y="33"/>
                      </a:lnTo>
                      <a:lnTo>
                        <a:pt x="37" y="14"/>
                      </a:lnTo>
                      <a:lnTo>
                        <a:pt x="37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9"/>
                <p:cNvSpPr/>
                <p:nvPr/>
              </p:nvSpPr>
              <p:spPr>
                <a:xfrm>
                  <a:off x="2905500" y="4612444"/>
                  <a:ext cx="58551" cy="6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57" extrusionOk="0">
                      <a:moveTo>
                        <a:pt x="0" y="26"/>
                      </a:moveTo>
                      <a:lnTo>
                        <a:pt x="4" y="33"/>
                      </a:lnTo>
                      <a:lnTo>
                        <a:pt x="14" y="50"/>
                      </a:lnTo>
                      <a:lnTo>
                        <a:pt x="19" y="57"/>
                      </a:lnTo>
                      <a:lnTo>
                        <a:pt x="54" y="43"/>
                      </a:lnTo>
                      <a:lnTo>
                        <a:pt x="47" y="31"/>
                      </a:lnTo>
                      <a:lnTo>
                        <a:pt x="37" y="14"/>
                      </a:lnTo>
                      <a:lnTo>
                        <a:pt x="30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9"/>
                <p:cNvSpPr/>
                <p:nvPr/>
              </p:nvSpPr>
              <p:spPr>
                <a:xfrm>
                  <a:off x="2954292" y="4668827"/>
                  <a:ext cx="60720" cy="58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4" extrusionOk="0">
                      <a:moveTo>
                        <a:pt x="0" y="35"/>
                      </a:moveTo>
                      <a:lnTo>
                        <a:pt x="7" y="40"/>
                      </a:lnTo>
                      <a:lnTo>
                        <a:pt x="26" y="50"/>
                      </a:lnTo>
                      <a:lnTo>
                        <a:pt x="30" y="54"/>
                      </a:lnTo>
                      <a:lnTo>
                        <a:pt x="56" y="24"/>
                      </a:lnTo>
                      <a:lnTo>
                        <a:pt x="45" y="17"/>
                      </a:lnTo>
                      <a:lnTo>
                        <a:pt x="26" y="7"/>
                      </a:lnTo>
                      <a:lnTo>
                        <a:pt x="14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9"/>
                <p:cNvSpPr/>
                <p:nvPr/>
              </p:nvSpPr>
              <p:spPr>
                <a:xfrm>
                  <a:off x="3022602" y="4699187"/>
                  <a:ext cx="54214" cy="4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41" extrusionOk="0">
                      <a:moveTo>
                        <a:pt x="8" y="41"/>
                      </a:moveTo>
                      <a:lnTo>
                        <a:pt x="15" y="41"/>
                      </a:lnTo>
                      <a:lnTo>
                        <a:pt x="36" y="41"/>
                      </a:lnTo>
                      <a:lnTo>
                        <a:pt x="43" y="41"/>
                      </a:lnTo>
                      <a:lnTo>
                        <a:pt x="50" y="0"/>
                      </a:lnTo>
                      <a:lnTo>
                        <a:pt x="3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9"/>
                <p:cNvSpPr/>
                <p:nvPr/>
              </p:nvSpPr>
              <p:spPr>
                <a:xfrm>
                  <a:off x="3087659" y="4674248"/>
                  <a:ext cx="60720" cy="58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54" extrusionOk="0">
                      <a:moveTo>
                        <a:pt x="26" y="54"/>
                      </a:moveTo>
                      <a:lnTo>
                        <a:pt x="30" y="52"/>
                      </a:lnTo>
                      <a:lnTo>
                        <a:pt x="49" y="40"/>
                      </a:lnTo>
                      <a:lnTo>
                        <a:pt x="56" y="38"/>
                      </a:lnTo>
                      <a:lnTo>
                        <a:pt x="42" y="0"/>
                      </a:lnTo>
                      <a:lnTo>
                        <a:pt x="30" y="7"/>
                      </a:lnTo>
                      <a:lnTo>
                        <a:pt x="11" y="19"/>
                      </a:lnTo>
                      <a:lnTo>
                        <a:pt x="0" y="26"/>
                      </a:lnTo>
                      <a:lnTo>
                        <a:pt x="26" y="5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9"/>
                <p:cNvSpPr/>
                <p:nvPr/>
              </p:nvSpPr>
              <p:spPr>
                <a:xfrm>
                  <a:off x="3144042" y="4625456"/>
                  <a:ext cx="58551" cy="58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54" extrusionOk="0">
                      <a:moveTo>
                        <a:pt x="35" y="54"/>
                      </a:moveTo>
                      <a:lnTo>
                        <a:pt x="40" y="47"/>
                      </a:lnTo>
                      <a:lnTo>
                        <a:pt x="49" y="31"/>
                      </a:lnTo>
                      <a:lnTo>
                        <a:pt x="54" y="23"/>
                      </a:lnTo>
                      <a:lnTo>
                        <a:pt x="23" y="0"/>
                      </a:lnTo>
                      <a:lnTo>
                        <a:pt x="16" y="12"/>
                      </a:lnTo>
                      <a:lnTo>
                        <a:pt x="7" y="28"/>
                      </a:lnTo>
                      <a:lnTo>
                        <a:pt x="0" y="40"/>
                      </a:lnTo>
                      <a:lnTo>
                        <a:pt x="35" y="5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9"/>
                <p:cNvSpPr/>
                <p:nvPr/>
              </p:nvSpPr>
              <p:spPr>
                <a:xfrm>
                  <a:off x="3174402" y="4563651"/>
                  <a:ext cx="43371" cy="50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47" extrusionOk="0">
                      <a:moveTo>
                        <a:pt x="40" y="43"/>
                      </a:moveTo>
                      <a:lnTo>
                        <a:pt x="40" y="33"/>
                      </a:lnTo>
                      <a:lnTo>
                        <a:pt x="40" y="14"/>
                      </a:lnTo>
                      <a:lnTo>
                        <a:pt x="40" y="5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0" y="33"/>
                      </a:lnTo>
                      <a:lnTo>
                        <a:pt x="0" y="47"/>
                      </a:lnTo>
                      <a:lnTo>
                        <a:pt x="40" y="4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9"/>
                <p:cNvSpPr/>
                <p:nvPr/>
              </p:nvSpPr>
              <p:spPr>
                <a:xfrm>
                  <a:off x="3148379" y="4492088"/>
                  <a:ext cx="59636" cy="58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54" extrusionOk="0">
                      <a:moveTo>
                        <a:pt x="55" y="31"/>
                      </a:moveTo>
                      <a:lnTo>
                        <a:pt x="52" y="24"/>
                      </a:lnTo>
                      <a:lnTo>
                        <a:pt x="40" y="7"/>
                      </a:lnTo>
                      <a:lnTo>
                        <a:pt x="38" y="0"/>
                      </a:lnTo>
                      <a:lnTo>
                        <a:pt x="0" y="14"/>
                      </a:lnTo>
                      <a:lnTo>
                        <a:pt x="7" y="26"/>
                      </a:lnTo>
                      <a:lnTo>
                        <a:pt x="17" y="42"/>
                      </a:lnTo>
                      <a:lnTo>
                        <a:pt x="24" y="54"/>
                      </a:lnTo>
                      <a:lnTo>
                        <a:pt x="55" y="3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9"/>
                <p:cNvSpPr/>
                <p:nvPr/>
              </p:nvSpPr>
              <p:spPr>
                <a:xfrm>
                  <a:off x="3097418" y="4437874"/>
                  <a:ext cx="61805" cy="5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55" extrusionOk="0">
                      <a:moveTo>
                        <a:pt x="57" y="17"/>
                      </a:moveTo>
                      <a:lnTo>
                        <a:pt x="50" y="14"/>
                      </a:lnTo>
                      <a:lnTo>
                        <a:pt x="33" y="3"/>
                      </a:lnTo>
                      <a:lnTo>
                        <a:pt x="26" y="0"/>
                      </a:lnTo>
                      <a:lnTo>
                        <a:pt x="0" y="31"/>
                      </a:lnTo>
                      <a:lnTo>
                        <a:pt x="14" y="38"/>
                      </a:lnTo>
                      <a:lnTo>
                        <a:pt x="31" y="48"/>
                      </a:lnTo>
                      <a:lnTo>
                        <a:pt x="43" y="5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9"/>
                <p:cNvSpPr/>
                <p:nvPr/>
              </p:nvSpPr>
              <p:spPr>
                <a:xfrm>
                  <a:off x="2926101" y="4448717"/>
                  <a:ext cx="263481" cy="26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04" extrusionOk="0">
                      <a:moveTo>
                        <a:pt x="51" y="104"/>
                      </a:moveTo>
                      <a:cubicBezTo>
                        <a:pt x="23" y="104"/>
                        <a:pt x="0" y="81"/>
                        <a:pt x="0" y="52"/>
                      </a:cubicBezTo>
                      <a:cubicBezTo>
                        <a:pt x="0" y="24"/>
                        <a:pt x="23" y="0"/>
                        <a:pt x="51" y="0"/>
                      </a:cubicBezTo>
                      <a:cubicBezTo>
                        <a:pt x="80" y="0"/>
                        <a:pt x="103" y="24"/>
                        <a:pt x="103" y="52"/>
                      </a:cubicBezTo>
                      <a:cubicBezTo>
                        <a:pt x="103" y="81"/>
                        <a:pt x="80" y="104"/>
                        <a:pt x="51" y="104"/>
                      </a:cubicBezTo>
                      <a:close/>
                      <a:moveTo>
                        <a:pt x="51" y="16"/>
                      </a:moveTo>
                      <a:cubicBezTo>
                        <a:pt x="31" y="16"/>
                        <a:pt x="15" y="32"/>
                        <a:pt x="15" y="52"/>
                      </a:cubicBezTo>
                      <a:cubicBezTo>
                        <a:pt x="15" y="73"/>
                        <a:pt x="31" y="89"/>
                        <a:pt x="51" y="89"/>
                      </a:cubicBezTo>
                      <a:cubicBezTo>
                        <a:pt x="71" y="89"/>
                        <a:pt x="87" y="73"/>
                        <a:pt x="87" y="52"/>
                      </a:cubicBezTo>
                      <a:cubicBezTo>
                        <a:pt x="87" y="32"/>
                        <a:pt x="71" y="16"/>
                        <a:pt x="51" y="1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9"/>
                <p:cNvSpPr/>
                <p:nvPr/>
              </p:nvSpPr>
              <p:spPr>
                <a:xfrm>
                  <a:off x="2999832" y="4525702"/>
                  <a:ext cx="112766" cy="1127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8" name="Google Shape;168;p9"/>
              <p:cNvGrpSpPr/>
              <p:nvPr/>
            </p:nvGrpSpPr>
            <p:grpSpPr>
              <a:xfrm>
                <a:off x="8737415" y="3985152"/>
                <a:ext cx="472388" cy="321797"/>
                <a:chOff x="4895160" y="4287159"/>
                <a:chExt cx="571418" cy="389258"/>
              </a:xfrm>
            </p:grpSpPr>
            <p:sp>
              <p:nvSpPr>
                <p:cNvPr id="169" name="Google Shape;169;p9"/>
                <p:cNvSpPr/>
                <p:nvPr/>
              </p:nvSpPr>
              <p:spPr>
                <a:xfrm>
                  <a:off x="4895160" y="4287159"/>
                  <a:ext cx="438051" cy="389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52" extrusionOk="0">
                      <a:moveTo>
                        <a:pt x="16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49"/>
                        <a:pt x="2" y="152"/>
                        <a:pt x="5" y="152"/>
                      </a:cubicBezTo>
                      <a:cubicBezTo>
                        <a:pt x="166" y="152"/>
                        <a:pt x="166" y="152"/>
                        <a:pt x="166" y="152"/>
                      </a:cubicBezTo>
                      <a:cubicBezTo>
                        <a:pt x="169" y="152"/>
                        <a:pt x="171" y="149"/>
                        <a:pt x="171" y="146"/>
                      </a:cubicBezTo>
                      <a:cubicBezTo>
                        <a:pt x="171" y="5"/>
                        <a:pt x="171" y="5"/>
                        <a:pt x="171" y="5"/>
                      </a:cubicBezTo>
                      <a:cubicBezTo>
                        <a:pt x="171" y="2"/>
                        <a:pt x="169" y="0"/>
                        <a:pt x="166" y="0"/>
                      </a:cubicBezTo>
                      <a:close/>
                      <a:moveTo>
                        <a:pt x="132" y="12"/>
                      </a:moveTo>
                      <a:cubicBezTo>
                        <a:pt x="136" y="12"/>
                        <a:pt x="139" y="15"/>
                        <a:pt x="139" y="19"/>
                      </a:cubicBezTo>
                      <a:cubicBezTo>
                        <a:pt x="139" y="23"/>
                        <a:pt x="136" y="26"/>
                        <a:pt x="132" y="26"/>
                      </a:cubicBezTo>
                      <a:cubicBezTo>
                        <a:pt x="128" y="26"/>
                        <a:pt x="124" y="23"/>
                        <a:pt x="124" y="19"/>
                      </a:cubicBezTo>
                      <a:cubicBezTo>
                        <a:pt x="124" y="15"/>
                        <a:pt x="128" y="12"/>
                        <a:pt x="132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8" y="15"/>
                        <a:pt x="118" y="19"/>
                      </a:cubicBezTo>
                      <a:cubicBezTo>
                        <a:pt x="118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  <a:moveTo>
                        <a:pt x="160" y="141"/>
                      </a:move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lnTo>
                        <a:pt x="160" y="141"/>
                      </a:lnTo>
                      <a:close/>
                      <a:moveTo>
                        <a:pt x="153" y="26"/>
                      </a:moveTo>
                      <a:cubicBezTo>
                        <a:pt x="149" y="26"/>
                        <a:pt x="146" y="23"/>
                        <a:pt x="146" y="19"/>
                      </a:cubicBezTo>
                      <a:cubicBezTo>
                        <a:pt x="146" y="15"/>
                        <a:pt x="149" y="12"/>
                        <a:pt x="153" y="12"/>
                      </a:cubicBez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9"/>
                <p:cNvSpPr/>
                <p:nvPr/>
              </p:nvSpPr>
              <p:spPr>
                <a:xfrm>
                  <a:off x="4953712" y="4417273"/>
                  <a:ext cx="315527" cy="59636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9"/>
                <p:cNvSpPr/>
                <p:nvPr/>
              </p:nvSpPr>
              <p:spPr>
                <a:xfrm>
                  <a:off x="4953712" y="4501847"/>
                  <a:ext cx="99754" cy="105176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9"/>
                <p:cNvSpPr/>
                <p:nvPr/>
              </p:nvSpPr>
              <p:spPr>
                <a:xfrm>
                  <a:off x="5071899" y="4505100"/>
                  <a:ext cx="107344" cy="13011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9"/>
                <p:cNvSpPr/>
                <p:nvPr/>
              </p:nvSpPr>
              <p:spPr>
                <a:xfrm>
                  <a:off x="5071899" y="4548471"/>
                  <a:ext cx="107344" cy="13011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9"/>
                <p:cNvSpPr/>
                <p:nvPr/>
              </p:nvSpPr>
              <p:spPr>
                <a:xfrm>
                  <a:off x="5071899" y="4589674"/>
                  <a:ext cx="107344" cy="1518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9"/>
                <p:cNvSpPr/>
                <p:nvPr/>
              </p:nvSpPr>
              <p:spPr>
                <a:xfrm>
                  <a:off x="5225867" y="4569073"/>
                  <a:ext cx="40119" cy="41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38" extrusionOk="0">
                      <a:moveTo>
                        <a:pt x="11" y="0"/>
                      </a:moveTo>
                      <a:lnTo>
                        <a:pt x="11" y="2"/>
                      </a:lnTo>
                      <a:lnTo>
                        <a:pt x="0" y="38"/>
                      </a:lnTo>
                      <a:lnTo>
                        <a:pt x="35" y="26"/>
                      </a:lnTo>
                      <a:lnTo>
                        <a:pt x="37" y="2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9"/>
                <p:cNvSpPr/>
                <p:nvPr/>
              </p:nvSpPr>
              <p:spPr>
                <a:xfrm>
                  <a:off x="5389594" y="4366311"/>
                  <a:ext cx="76984" cy="79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1" extrusionOk="0">
                      <a:moveTo>
                        <a:pt x="23" y="31"/>
                      </a:move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30" y="23"/>
                        <a:pt x="30" y="20"/>
                        <a:pt x="28" y="1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8" y="0"/>
                        <a:pt x="6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3" y="3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9"/>
                <p:cNvSpPr/>
                <p:nvPr/>
              </p:nvSpPr>
              <p:spPr>
                <a:xfrm>
                  <a:off x="5258396" y="4394503"/>
                  <a:ext cx="182160" cy="182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71" extrusionOk="0">
                      <a:moveTo>
                        <a:pt x="49" y="0"/>
                      </a:moveTo>
                      <a:cubicBezTo>
                        <a:pt x="49" y="0"/>
                        <a:pt x="48" y="0"/>
                        <a:pt x="48" y="0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2"/>
                        <a:pt x="2" y="54"/>
                      </a:cubicBez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4" y="56"/>
                        <a:pt x="6" y="57"/>
                        <a:pt x="8" y="56"/>
                      </a:cubicBezTo>
                      <a:cubicBezTo>
                        <a:pt x="7" y="58"/>
                        <a:pt x="7" y="60"/>
                        <a:pt x="9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1" y="64"/>
                        <a:pt x="13" y="64"/>
                        <a:pt x="15" y="63"/>
                      </a:cubicBezTo>
                      <a:cubicBezTo>
                        <a:pt x="14" y="65"/>
                        <a:pt x="15" y="67"/>
                        <a:pt x="16" y="69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cubicBezTo>
                        <a:pt x="19" y="71"/>
                        <a:pt x="22" y="71"/>
                        <a:pt x="24" y="69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2"/>
                        <a:pt x="71" y="22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78" name="Google Shape;178;p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531731" y="3821188"/>
                <a:ext cx="640080" cy="6400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9" name="Google Shape;179;p9"/>
            <p:cNvSpPr/>
            <p:nvPr/>
          </p:nvSpPr>
          <p:spPr>
            <a:xfrm>
              <a:off x="1905000" y="4955682"/>
              <a:ext cx="5478943" cy="1120676"/>
            </a:xfrm>
            <a:prstGeom prst="bentUpArrow">
              <a:avLst>
                <a:gd name="adj1" fmla="val 28391"/>
                <a:gd name="adj2" fmla="val 25000"/>
                <a:gd name="adj3" fmla="val 25000"/>
              </a:avLst>
            </a:prstGeom>
            <a:solidFill>
              <a:srgbClr val="01C4D1"/>
            </a:solidFill>
            <a:ln w="25400" cap="flat" cmpd="sng">
              <a:solidFill>
                <a:srgbClr val="01C4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Faculty Development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185361" y="779188"/>
              <a:ext cx="1463040" cy="7142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569"/>
            </a:solidFill>
            <a:ln w="25400" cap="flat" cmpd="sng">
              <a:solidFill>
                <a:srgbClr val="FFC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Students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 txBox="1"/>
            <p:nvPr/>
          </p:nvSpPr>
          <p:spPr>
            <a:xfrm flipH="1">
              <a:off x="3220667" y="6140553"/>
              <a:ext cx="2743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Engage undergrads in research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Integrate 3C’s in mentoring</a:t>
              </a:r>
              <a:endPara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" descr="Research is a lot like...Hollywood! We start with an idea. That idea gets turned into a proposal. The proposal gets used to apply for funding. From there, it's lights, camera, action (and a cast and crew of talented people to help).&#10;&#10;The goal? For your project to bring value to each and every person who benefits from the work.&#10;&#10;When you participate in research projects, you're placing yourself in the room with others on your journey. Who knows what you'll learn? Who you'll meet? Or what you'll discover? &#10;&#10;7 steps to getting your research done:&#10;1. Research Question - the idea we started with.&#10;2. Literature Review - learning from those who came before us.&#10;3. Research Plan. Decide on the methods, experimental design, and testing to be performed.&#10;4. Funding. Who is looking to fund projects just like yours?&#10;5. Conduct the Research!&#10;6. Analysis. Putting together the results.&#10;7. Publication. Submitting work for peer review.&#10;&#10;With Baylor University, Rose-Hulman Institute of Technology, Lawrence Technological University" title="How Does Research Get Done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c936cfac7_19_0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Student Research Training Workshops</a:t>
            </a:r>
            <a:endParaRPr/>
          </a:p>
        </p:txBody>
      </p:sp>
      <p:sp>
        <p:nvSpPr>
          <p:cNvPr id="193" name="Google Shape;193;g28c936cfac7_19_0"/>
          <p:cNvSpPr/>
          <p:nvPr/>
        </p:nvSpPr>
        <p:spPr>
          <a:xfrm>
            <a:off x="2119527" y="920599"/>
            <a:ext cx="3461700" cy="10482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Framing Research 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8c936cfac7_19_0"/>
          <p:cNvSpPr/>
          <p:nvPr/>
        </p:nvSpPr>
        <p:spPr>
          <a:xfrm>
            <a:off x="962439" y="2983794"/>
            <a:ext cx="3461700" cy="104820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Thriving in a Research Environment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8c936cfac7_19_0"/>
          <p:cNvSpPr/>
          <p:nvPr/>
        </p:nvSpPr>
        <p:spPr>
          <a:xfrm>
            <a:off x="2119514" y="4962752"/>
            <a:ext cx="3461700" cy="1048200"/>
          </a:xfrm>
          <a:prstGeom prst="ellipse">
            <a:avLst/>
          </a:prstGeom>
          <a:solidFill>
            <a:srgbClr val="96A7CF"/>
          </a:solidFill>
          <a:ln w="25400" cap="flat" cmpd="sng">
            <a:solidFill>
              <a:srgbClr val="96A7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Resilience in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8c936cfac7_19_0"/>
          <p:cNvSpPr/>
          <p:nvPr/>
        </p:nvSpPr>
        <p:spPr>
          <a:xfrm>
            <a:off x="6192521" y="4962752"/>
            <a:ext cx="3461700" cy="10482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Maximizing the Impact of Your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8c936cfac7_19_0"/>
          <p:cNvSpPr/>
          <p:nvPr/>
        </p:nvSpPr>
        <p:spPr>
          <a:xfrm>
            <a:off x="7476646" y="2983794"/>
            <a:ext cx="3461700" cy="10482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Data </a:t>
            </a:r>
            <a:b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8c936cfac7_19_0"/>
          <p:cNvSpPr/>
          <p:nvPr/>
        </p:nvSpPr>
        <p:spPr>
          <a:xfrm>
            <a:off x="6192534" y="920599"/>
            <a:ext cx="3461700" cy="1048200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 Your Research Pitch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8c936cfac7_19_0"/>
          <p:cNvSpPr txBox="1"/>
          <p:nvPr/>
        </p:nvSpPr>
        <p:spPr>
          <a:xfrm>
            <a:off x="3594462" y="6150892"/>
            <a:ext cx="493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Coming on November 9th and 10th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encourage your students to attend!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8c936cfac7_19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5127" y="2053035"/>
            <a:ext cx="2775932" cy="2769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c936cfac7_19_11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Student Research Training and Mentorship</a:t>
            </a:r>
            <a:endParaRPr/>
          </a:p>
        </p:txBody>
      </p:sp>
      <p:pic>
        <p:nvPicPr>
          <p:cNvPr id="206" name="Google Shape;206;g28c936cfac7_19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798" y="114300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8c936cfac7_19_11"/>
          <p:cNvSpPr/>
          <p:nvPr/>
        </p:nvSpPr>
        <p:spPr>
          <a:xfrm>
            <a:off x="444526" y="2967335"/>
            <a:ext cx="2659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Skillset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8c936cfac7_19_11"/>
          <p:cNvSpPr/>
          <p:nvPr/>
        </p:nvSpPr>
        <p:spPr>
          <a:xfrm>
            <a:off x="8711776" y="2967335"/>
            <a:ext cx="284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Mindset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 descr="Are you ready to be part of the next big discovery?&#10;&#10;Think about things you use. Your phone. A water tap. Getting a package from a delivery service. &#10;&#10;These things represent years of research, design, and consideration. But the skill behind these advancements is only half the equation. The other half requires an entrepreneurial mindset.&#10;&#10;An entrepreneurial mindset means the ability to recognize problems as opportunities. To assess the impact of solutions. To create value.&#10;&#10;Research doesn't exist in a vacuum. The entrepreneurial mindset helps you make choices about the research you pursue - and gets the results to the people who need them.&#10;&#10;Now think of something you're working on right now. Will this work create value for others? Could curiosity uncover new opportunities? Can you connect it to other applications? &#10;&#10;With Lawrence Technological University, Rose-Hulman Institute of Technology." title="What is the Entrepreneurial Mindset and How Does it Apply to Research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8c936cfac7_4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680" y="268704"/>
            <a:ext cx="7406639" cy="632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Widescreen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Noto Sans Symbols</vt:lpstr>
      <vt:lpstr>Impact</vt:lpstr>
      <vt:lpstr>Arial Black</vt:lpstr>
      <vt:lpstr>Arial</vt:lpstr>
      <vt:lpstr>Calibri</vt:lpstr>
      <vt:lpstr>Essential</vt:lpstr>
      <vt:lpstr>WELCOME TO THE COE RESEARCH MENTORING WORKSHOP</vt:lpstr>
      <vt:lpstr>What Are the Three Words Coming to Your Mind When You Think of Research Mentoring?</vt:lpstr>
      <vt:lpstr>Let’s Work Together</vt:lpstr>
      <vt:lpstr>PowerPoint Presentation</vt:lpstr>
      <vt:lpstr>PowerPoint Presentation</vt:lpstr>
      <vt:lpstr>Student Research Training Workshops</vt:lpstr>
      <vt:lpstr>Student Research Training and Mentorship</vt:lpstr>
      <vt:lpstr>PowerPoint Presentation</vt:lpstr>
      <vt:lpstr>PowerPoint Presentation</vt:lpstr>
      <vt:lpstr>Let’s Talk about Inspiration</vt:lpstr>
      <vt:lpstr>PowerPoint Presentation</vt:lpstr>
      <vt:lpstr>Storytelling - Student Success</vt:lpstr>
      <vt:lpstr>Now, Let’s Make A Plan…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COE RESEARCH MENTORING WORKSHOP</dc:title>
  <dc:creator>James Mynderse</dc:creator>
  <cp:lastModifiedBy>Liping Liu</cp:lastModifiedBy>
  <cp:revision>1</cp:revision>
  <dcterms:created xsi:type="dcterms:W3CDTF">2012-01-05T17:41:55Z</dcterms:created>
  <dcterms:modified xsi:type="dcterms:W3CDTF">2023-11-02T20:18:51Z</dcterms:modified>
</cp:coreProperties>
</file>