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6"/>
  </p:notesMasterIdLst>
  <p:sldIdLst>
    <p:sldId id="257" r:id="rId2"/>
    <p:sldId id="260" r:id="rId3"/>
    <p:sldId id="258" r:id="rId4"/>
    <p:sldId id="256" r:id="rId5"/>
    <p:sldId id="262" r:id="rId6"/>
    <p:sldId id="266" r:id="rId7"/>
    <p:sldId id="259" r:id="rId8"/>
    <p:sldId id="268" r:id="rId9"/>
    <p:sldId id="267" r:id="rId10"/>
    <p:sldId id="261" r:id="rId11"/>
    <p:sldId id="269" r:id="rId12"/>
    <p:sldId id="270" r:id="rId13"/>
    <p:sldId id="272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0388" autoAdjust="0"/>
  </p:normalViewPr>
  <p:slideViewPr>
    <p:cSldViewPr snapToGrid="0">
      <p:cViewPr varScale="1">
        <p:scale>
          <a:sx n="56" d="100"/>
          <a:sy n="56" d="100"/>
        </p:scale>
        <p:origin x="23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204A5-3D81-40C6-B4C4-9840F6C642F1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FB33B-21DB-4975-87BD-E6BDD6C22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0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the “pain” of loading a recreational vehicle into a pick up truck. This person might need to be a little creative to get this ATV in the truck bed if they didn’t have some sort of ramp.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FB33B-21DB-4975-87BD-E6BDD6C22C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19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example of a current solution. What would be some potential “pains” with this solution?</a:t>
            </a:r>
          </a:p>
          <a:p>
            <a:r>
              <a:rPr lang="en-US" dirty="0"/>
              <a:t>(heavy pieces, might slip off truck, where can they </a:t>
            </a:r>
            <a:r>
              <a:rPr lang="en-US"/>
              <a:t>be stored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FB33B-21DB-4975-87BD-E6BDD6C22C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46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of considerations, summarized after the session.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FB33B-21DB-4975-87BD-E6BDD6C22C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41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Things to think about or lead the students to </a:t>
            </a:r>
            <a:r>
              <a:rPr lang="en-US"/>
              <a:t>think about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FB33B-21DB-4975-87BD-E6BDD6C22C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30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Establish</a:t>
            </a:r>
            <a:r>
              <a:rPr lang="en-US" baseline="0" dirty="0"/>
              <a:t> expert groups in business considerations to obtain all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FB33B-21DB-4975-87BD-E6BDD6C22C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85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0F1A13-3BB6-4FA3-BAA3-9D2AEBF9B8C3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F2CEBE-393C-4B1D-87A2-06197A066B8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67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1A13-3BB6-4FA3-BAA3-9D2AEBF9B8C3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CEBE-393C-4B1D-87A2-06197A06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1A13-3BB6-4FA3-BAA3-9D2AEBF9B8C3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CEBE-393C-4B1D-87A2-06197A06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1A13-3BB6-4FA3-BAA3-9D2AEBF9B8C3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CEBE-393C-4B1D-87A2-06197A06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32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1A13-3BB6-4FA3-BAA3-9D2AEBF9B8C3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CEBE-393C-4B1D-87A2-06197A066B8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74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1A13-3BB6-4FA3-BAA3-9D2AEBF9B8C3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CEBE-393C-4B1D-87A2-06197A06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54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1A13-3BB6-4FA3-BAA3-9D2AEBF9B8C3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CEBE-393C-4B1D-87A2-06197A06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1A13-3BB6-4FA3-BAA3-9D2AEBF9B8C3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CEBE-393C-4B1D-87A2-06197A06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5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1A13-3BB6-4FA3-BAA3-9D2AEBF9B8C3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CEBE-393C-4B1D-87A2-06197A06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9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1A13-3BB6-4FA3-BAA3-9D2AEBF9B8C3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CEBE-393C-4B1D-87A2-06197A06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8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1A13-3BB6-4FA3-BAA3-9D2AEBF9B8C3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CEBE-393C-4B1D-87A2-06197A06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9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B60F1A13-3BB6-4FA3-BAA3-9D2AEBF9B8C3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3F2CEBE-393C-4B1D-87A2-06197A06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7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h7ukPPtZO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9wJ3VGlPO9Q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Truck Bed Ramp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62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Business Considerations</a:t>
            </a:r>
          </a:p>
          <a:p>
            <a:pPr lvl="1"/>
            <a:r>
              <a:rPr lang="en-US" dirty="0"/>
              <a:t>Marketability</a:t>
            </a:r>
          </a:p>
          <a:p>
            <a:pPr lvl="2"/>
            <a:r>
              <a:rPr lang="en-US" dirty="0"/>
              <a:t>Will people buy it?</a:t>
            </a:r>
          </a:p>
          <a:p>
            <a:pPr lvl="2"/>
            <a:r>
              <a:rPr lang="en-US" dirty="0"/>
              <a:t>What is the cost to make it?</a:t>
            </a:r>
          </a:p>
          <a:p>
            <a:pPr lvl="2"/>
            <a:r>
              <a:rPr lang="en-US" dirty="0"/>
              <a:t>What will people pay for it?</a:t>
            </a:r>
          </a:p>
          <a:p>
            <a:pPr lvl="1"/>
            <a:r>
              <a:rPr lang="en-US" dirty="0"/>
              <a:t>Patent search</a:t>
            </a:r>
          </a:p>
          <a:p>
            <a:r>
              <a:rPr lang="en-US" dirty="0"/>
              <a:t>Technical Requirements</a:t>
            </a:r>
          </a:p>
          <a:p>
            <a:pPr lvl="1"/>
            <a:r>
              <a:rPr lang="en-US" dirty="0"/>
              <a:t>Support the weight</a:t>
            </a:r>
          </a:p>
          <a:p>
            <a:pPr lvl="1"/>
            <a:r>
              <a:rPr lang="en-US" dirty="0"/>
              <a:t>Safety </a:t>
            </a:r>
          </a:p>
          <a:p>
            <a:pPr lvl="2"/>
            <a:r>
              <a:rPr lang="en-US" dirty="0"/>
              <a:t>Pinch hazards</a:t>
            </a:r>
          </a:p>
          <a:p>
            <a:pPr lvl="2"/>
            <a:r>
              <a:rPr lang="en-US" dirty="0"/>
              <a:t>Incorrect use</a:t>
            </a:r>
          </a:p>
          <a:p>
            <a:pPr lvl="2"/>
            <a:r>
              <a:rPr lang="en-US" dirty="0"/>
              <a:t>Codes and standards</a:t>
            </a:r>
          </a:p>
          <a:p>
            <a:pPr lvl="1"/>
            <a:r>
              <a:rPr lang="en-US" dirty="0"/>
              <a:t>Ease of use and easy to figure out how to use it</a:t>
            </a:r>
          </a:p>
          <a:p>
            <a:r>
              <a:rPr lang="en-US" dirty="0"/>
              <a:t>Value added ideas</a:t>
            </a:r>
          </a:p>
          <a:p>
            <a:pPr lvl="1"/>
            <a:r>
              <a:rPr lang="en-US" dirty="0"/>
              <a:t>Motorized?</a:t>
            </a:r>
          </a:p>
          <a:p>
            <a:pPr lvl="1"/>
            <a:r>
              <a:rPr lang="en-US" dirty="0"/>
              <a:t>Assisted motion?</a:t>
            </a:r>
          </a:p>
          <a:p>
            <a:pPr lvl="1"/>
            <a:r>
              <a:rPr lang="en-US" dirty="0"/>
              <a:t>Slide side to side?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032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Teams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sit with your project teams</a:t>
            </a:r>
          </a:p>
        </p:txBody>
      </p:sp>
    </p:spTree>
    <p:extLst>
      <p:ext uri="{BB962C8B-B14F-4D97-AF65-F5344CB8AC3E}">
        <p14:creationId xmlns:p14="http://schemas.microsoft.com/office/powerpoint/2010/main" val="2546280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Groups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Count off 1-4</a:t>
            </a:r>
          </a:p>
        </p:txBody>
      </p:sp>
    </p:spTree>
    <p:extLst>
      <p:ext uri="{BB962C8B-B14F-4D97-AF65-F5344CB8AC3E}">
        <p14:creationId xmlns:p14="http://schemas.microsoft.com/office/powerpoint/2010/main" val="1005023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 in Expert Group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 on to Canvas and enroll in your expert group by selecting the “People” tab</a:t>
            </a:r>
          </a:p>
        </p:txBody>
      </p:sp>
    </p:spTree>
    <p:extLst>
      <p:ext uri="{BB962C8B-B14F-4D97-AF65-F5344CB8AC3E}">
        <p14:creationId xmlns:p14="http://schemas.microsoft.com/office/powerpoint/2010/main" val="2569058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Groups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582368"/>
              </p:ext>
            </p:extLst>
          </p:nvPr>
        </p:nvGraphicFramePr>
        <p:xfrm>
          <a:off x="406400" y="1676402"/>
          <a:ext cx="8331200" cy="409786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165600">
                  <a:extLst>
                    <a:ext uri="{9D8B030D-6E8A-4147-A177-3AD203B41FA5}">
                      <a16:colId xmlns:a16="http://schemas.microsoft.com/office/drawing/2014/main" val="616813436"/>
                    </a:ext>
                  </a:extLst>
                </a:gridCol>
                <a:gridCol w="4165600">
                  <a:extLst>
                    <a:ext uri="{9D8B030D-6E8A-4147-A177-3AD203B41FA5}">
                      <a16:colId xmlns:a16="http://schemas.microsoft.com/office/drawing/2014/main" val="1719964627"/>
                    </a:ext>
                  </a:extLst>
                </a:gridCol>
              </a:tblGrid>
              <a:tr h="1844870">
                <a:tc>
                  <a:txBody>
                    <a:bodyPr/>
                    <a:lstStyle/>
                    <a:p>
                      <a:r>
                        <a:rPr lang="en-US" sz="2400" b="0" dirty="0"/>
                        <a:t>Group 1: Patents</a:t>
                      </a:r>
                    </a:p>
                    <a:p>
                      <a:endParaRPr lang="en-US" sz="2400" b="0" dirty="0"/>
                    </a:p>
                    <a:p>
                      <a:r>
                        <a:rPr lang="en-US" sz="2400" b="0" dirty="0"/>
                        <a:t>What patents exist for this application?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Group 2: Current products:</a:t>
                      </a:r>
                    </a:p>
                    <a:p>
                      <a:endParaRPr lang="en-US" sz="2400" b="0" dirty="0"/>
                    </a:p>
                    <a:p>
                      <a:r>
                        <a:rPr lang="en-US" sz="2400" b="0" dirty="0"/>
                        <a:t>What products exist for this application?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88928"/>
                  </a:ext>
                </a:extLst>
              </a:tr>
              <a:tr h="2252996">
                <a:tc>
                  <a:txBody>
                    <a:bodyPr/>
                    <a:lstStyle/>
                    <a:p>
                      <a:r>
                        <a:rPr lang="en-US" sz="2400" dirty="0"/>
                        <a:t>Group 3: Codes and Standards</a:t>
                      </a:r>
                    </a:p>
                    <a:p>
                      <a:endParaRPr lang="en-US" sz="2400" dirty="0"/>
                    </a:p>
                    <a:p>
                      <a:r>
                        <a:rPr lang="en-US" sz="2400" dirty="0"/>
                        <a:t>What</a:t>
                      </a:r>
                      <a:r>
                        <a:rPr lang="en-US" sz="2400" baseline="0" dirty="0"/>
                        <a:t>  codes and standards exist that we will need to know in order to design the system?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Group 4: Ergonomics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How</a:t>
                      </a:r>
                      <a:r>
                        <a:rPr lang="en-US" sz="2400" baseline="0" dirty="0"/>
                        <a:t> do we ensure the system is easy and comfortable to use?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346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250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579" y="1213093"/>
            <a:ext cx="6123005" cy="459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83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370" y="891249"/>
            <a:ext cx="6068993" cy="455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56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7ukPPtZO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66487" y="1161206"/>
            <a:ext cx="7184640" cy="439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90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9wJ3VGlPO9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84522" y="1078255"/>
            <a:ext cx="7836704" cy="440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06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74" y="1355196"/>
            <a:ext cx="6946036" cy="462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28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Need to Consider?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make a list!</a:t>
            </a:r>
          </a:p>
        </p:txBody>
      </p:sp>
    </p:spTree>
    <p:extLst>
      <p:ext uri="{BB962C8B-B14F-4D97-AF65-F5344CB8AC3E}">
        <p14:creationId xmlns:p14="http://schemas.microsoft.com/office/powerpoint/2010/main" val="1933453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2" t="26304" r="6479" b="20866"/>
          <a:stretch/>
        </p:blipFill>
        <p:spPr>
          <a:xfrm>
            <a:off x="390851" y="1965960"/>
            <a:ext cx="8339437" cy="3675529"/>
          </a:xfrm>
        </p:spPr>
      </p:pic>
    </p:spTree>
    <p:extLst>
      <p:ext uri="{BB962C8B-B14F-4D97-AF65-F5344CB8AC3E}">
        <p14:creationId xmlns:p14="http://schemas.microsoft.com/office/powerpoint/2010/main" val="1142808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110795"/>
              </p:ext>
            </p:extLst>
          </p:nvPr>
        </p:nvGraphicFramePr>
        <p:xfrm>
          <a:off x="430306" y="1559853"/>
          <a:ext cx="8122023" cy="4637743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11523">
                  <a:extLst>
                    <a:ext uri="{9D8B030D-6E8A-4147-A177-3AD203B41FA5}">
                      <a16:colId xmlns:a16="http://schemas.microsoft.com/office/drawing/2014/main" val="556052441"/>
                    </a:ext>
                  </a:extLst>
                </a:gridCol>
                <a:gridCol w="4339771">
                  <a:extLst>
                    <a:ext uri="{9D8B030D-6E8A-4147-A177-3AD203B41FA5}">
                      <a16:colId xmlns:a16="http://schemas.microsoft.com/office/drawing/2014/main" val="1553218524"/>
                    </a:ext>
                  </a:extLst>
                </a:gridCol>
                <a:gridCol w="290286">
                  <a:extLst>
                    <a:ext uri="{9D8B030D-6E8A-4147-A177-3AD203B41FA5}">
                      <a16:colId xmlns:a16="http://schemas.microsoft.com/office/drawing/2014/main" val="2634645133"/>
                    </a:ext>
                  </a:extLst>
                </a:gridCol>
                <a:gridCol w="3080443">
                  <a:extLst>
                    <a:ext uri="{9D8B030D-6E8A-4147-A177-3AD203B41FA5}">
                      <a16:colId xmlns:a16="http://schemas.microsoft.com/office/drawing/2014/main" val="1995397536"/>
                    </a:ext>
                  </a:extLst>
                </a:gridCol>
              </a:tblGrid>
              <a:tr h="4216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Secure and Stable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life of product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93325383"/>
                  </a:ext>
                </a:extLst>
              </a:tr>
              <a:tr h="4216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Storage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safety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89605217"/>
                  </a:ext>
                </a:extLst>
              </a:tr>
              <a:tr h="4216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Material Selection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cost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83239039"/>
                  </a:ext>
                </a:extLst>
              </a:tr>
              <a:tr h="4216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Capacity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aftermarket vs standard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18305661"/>
                  </a:ext>
                </a:extLst>
              </a:tr>
              <a:tr h="4216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Convenience - ease of use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manufacturability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47295262"/>
                  </a:ext>
                </a:extLst>
              </a:tr>
              <a:tr h="4216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Convenience - time to use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weather resistance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91434560"/>
                  </a:ext>
                </a:extLst>
              </a:tr>
              <a:tr h="421613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Maintenance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durability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73556074"/>
                  </a:ext>
                </a:extLst>
              </a:tr>
              <a:tr h="4216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Universal/compatible with most trucks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Aesthetics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2645947"/>
                  </a:ext>
                </a:extLst>
              </a:tr>
              <a:tr h="4216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Universal/compatible with most cargo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survives improper use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51902113"/>
                  </a:ext>
                </a:extLst>
              </a:tr>
              <a:tr h="4216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Doesn't affect truck performance - mpg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ergonomics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05097127"/>
                  </a:ext>
                </a:extLst>
              </a:tr>
              <a:tr h="421613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Ability to handle terrain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22359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43148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399</TotalTime>
  <Words>370</Words>
  <Application>Microsoft Office PowerPoint</Application>
  <PresentationFormat>On-screen Show (4:3)</PresentationFormat>
  <Paragraphs>93</Paragraphs>
  <Slides>14</Slides>
  <Notes>5</Notes>
  <HiddenSlides>3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Corbel</vt:lpstr>
      <vt:lpstr>Basis</vt:lpstr>
      <vt:lpstr>Truck Bed Ramp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We Need to Consider?</vt:lpstr>
      <vt:lpstr>Considerations</vt:lpstr>
      <vt:lpstr>Considerations</vt:lpstr>
      <vt:lpstr>Considerations</vt:lpstr>
      <vt:lpstr>Project Teams</vt:lpstr>
      <vt:lpstr>Expert Groups</vt:lpstr>
      <vt:lpstr>Enroll in Expert Group</vt:lpstr>
      <vt:lpstr>Expert Groups</vt:lpstr>
    </vt:vector>
  </TitlesOfParts>
  <Company>University of Wisconsin-Platteville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Truck Bed Ramp System</dc:title>
  <dc:creator>Jessica P Fick</dc:creator>
  <cp:lastModifiedBy>Jessica P Fick</cp:lastModifiedBy>
  <cp:revision>18</cp:revision>
  <dcterms:created xsi:type="dcterms:W3CDTF">2019-02-07T20:55:41Z</dcterms:created>
  <dcterms:modified xsi:type="dcterms:W3CDTF">2019-08-01T17:53:18Z</dcterms:modified>
</cp:coreProperties>
</file>