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dgrWJ4mA8NaJguFn34UuzEbw9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01" autoAdjust="0"/>
  </p:normalViewPr>
  <p:slideViewPr>
    <p:cSldViewPr snapToGrid="0">
      <p:cViewPr varScale="1">
        <p:scale>
          <a:sx n="126" d="100"/>
          <a:sy n="126" d="100"/>
        </p:scale>
        <p:origin x="119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zman, Irene" userId="a5f3eb73-a0c4-4a50-aea9-d3d6d1c9e86f" providerId="ADAL" clId="{FF9FF12E-EA7E-4BD2-9CC3-90EC634DDD5F}"/>
    <pc:docChg chg="modSld">
      <pc:chgData name="Reizman, Irene" userId="a5f3eb73-a0c4-4a50-aea9-d3d6d1c9e86f" providerId="ADAL" clId="{FF9FF12E-EA7E-4BD2-9CC3-90EC634DDD5F}" dt="2023-11-14T18:37:15.748" v="66" actId="20577"/>
      <pc:docMkLst>
        <pc:docMk/>
      </pc:docMkLst>
      <pc:sldChg chg="modSp mod">
        <pc:chgData name="Reizman, Irene" userId="a5f3eb73-a0c4-4a50-aea9-d3d6d1c9e86f" providerId="ADAL" clId="{FF9FF12E-EA7E-4BD2-9CC3-90EC634DDD5F}" dt="2023-11-14T18:29:43.886" v="0" actId="14100"/>
        <pc:sldMkLst>
          <pc:docMk/>
          <pc:sldMk cId="0" sldId="266"/>
        </pc:sldMkLst>
        <pc:spChg chg="mod">
          <ac:chgData name="Reizman, Irene" userId="a5f3eb73-a0c4-4a50-aea9-d3d6d1c9e86f" providerId="ADAL" clId="{FF9FF12E-EA7E-4BD2-9CC3-90EC634DDD5F}" dt="2023-11-14T18:29:43.886" v="0" actId="14100"/>
          <ac:spMkLst>
            <pc:docMk/>
            <pc:sldMk cId="0" sldId="266"/>
            <ac:spMk id="190" creationId="{00000000-0000-0000-0000-000000000000}"/>
          </ac:spMkLst>
        </pc:spChg>
      </pc:sldChg>
      <pc:sldChg chg="modSp mod">
        <pc:chgData name="Reizman, Irene" userId="a5f3eb73-a0c4-4a50-aea9-d3d6d1c9e86f" providerId="ADAL" clId="{FF9FF12E-EA7E-4BD2-9CC3-90EC634DDD5F}" dt="2023-11-14T18:37:15.748" v="66" actId="20577"/>
        <pc:sldMkLst>
          <pc:docMk/>
          <pc:sldMk cId="0" sldId="267"/>
        </pc:sldMkLst>
        <pc:spChg chg="mod">
          <ac:chgData name="Reizman, Irene" userId="a5f3eb73-a0c4-4a50-aea9-d3d6d1c9e86f" providerId="ADAL" clId="{FF9FF12E-EA7E-4BD2-9CC3-90EC634DDD5F}" dt="2023-11-14T18:37:15.748" v="66" actId="20577"/>
          <ac:spMkLst>
            <pc:docMk/>
            <pc:sldMk cId="0" sldId="267"/>
            <ac:spMk id="1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
              <a:t>Script for the facilitator: </a:t>
            </a:r>
            <a:br>
              <a:rPr lang="en"/>
            </a:br>
            <a:r>
              <a:rPr lang="en"/>
              <a:t>What is a research pitch: </a:t>
            </a:r>
            <a:br>
              <a:rPr lang="en"/>
            </a:br>
            <a:r>
              <a:rPr lang="en"/>
              <a:t>A Research pitch is a brief, informative, and compelling story of who you are as a researcher. By your research pitch you will be able to maximize your connection with your audience without using presentation tools such as ppt, slides, papers, … in a minimal amount of time.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the short pitch (30 - 60 s), would there be time to ask about someone else's work? Should the students just focus on their pitch for the activity, but keep in mind this would be a follow-up in networking?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Research is complex, but don’t be confusing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Don’t dive into complex materials right at the beginning of your 3 min pitch, you will confuse the the audience and lose their attention. You want to guide your audience not drag them. You want to make connection with your audience.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Audience: professional in your field of study</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Appendix: in case you want to ask your students to record their pitch. Short networking one or extended technical one. </a:t>
            </a:r>
            <a:endParaRPr/>
          </a:p>
          <a:p>
            <a:pPr marL="0" lvl="0" indent="0" algn="l" rtl="0">
              <a:lnSpc>
                <a:spcPct val="100000"/>
              </a:lnSpc>
              <a:spcBef>
                <a:spcPts val="0"/>
              </a:spcBef>
              <a:spcAft>
                <a:spcPts val="0"/>
              </a:spcAft>
              <a:buSzPts val="1100"/>
              <a:buNone/>
            </a:pPr>
            <a:endParaRPr/>
          </a:p>
          <a:p>
            <a:pPr marL="457200" lvl="0" indent="-311150" algn="l" rtl="0">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Repeat activity 3 if not using a slide – insight: people want to communicate with you not the slides</a:t>
            </a:r>
            <a:endParaRPr sz="1300">
              <a:solidFill>
                <a:srgbClr val="233A44"/>
              </a:solidFill>
              <a:latin typeface="Calibri"/>
              <a:ea typeface="Calibri"/>
              <a:cs typeface="Calibri"/>
              <a:sym typeface="Calibri"/>
            </a:endParaRPr>
          </a:p>
          <a:p>
            <a:pPr marL="457200" lvl="0" indent="-311150" algn="l" rtl="0">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Repeat activity 4 if using a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Building lasting connection</a:t>
            </a:r>
            <a:endParaRPr dirty="0"/>
          </a:p>
          <a:p>
            <a:pPr marL="0" lvl="0" indent="0" algn="l" rtl="0">
              <a:lnSpc>
                <a:spcPct val="100000"/>
              </a:lnSpc>
              <a:spcBef>
                <a:spcPts val="0"/>
              </a:spcBef>
              <a:spcAft>
                <a:spcPts val="0"/>
              </a:spcAft>
              <a:buSzPts val="1100"/>
              <a:buNone/>
            </a:pPr>
            <a:r>
              <a:rPr lang="en" dirty="0"/>
              <a:t>Inform the audience </a:t>
            </a:r>
            <a:endParaRPr dirty="0"/>
          </a:p>
          <a:p>
            <a:pPr marL="0" lvl="0" indent="0" algn="l" rtl="0">
              <a:lnSpc>
                <a:spcPct val="100000"/>
              </a:lnSpc>
              <a:spcBef>
                <a:spcPts val="0"/>
              </a:spcBef>
              <a:spcAft>
                <a:spcPts val="0"/>
              </a:spcAft>
              <a:buSzPts val="1100"/>
              <a:buNone/>
            </a:pPr>
            <a:r>
              <a:rPr lang="en" dirty="0"/>
              <a:t>Help them with the value you create</a:t>
            </a:r>
            <a:endParaRPr dirty="0"/>
          </a:p>
          <a:p>
            <a:pPr marL="0" lvl="0" indent="0" algn="l" rtl="0">
              <a:lnSpc>
                <a:spcPct val="100000"/>
              </a:lnSpc>
              <a:spcBef>
                <a:spcPts val="0"/>
              </a:spcBef>
              <a:spcAft>
                <a:spcPts val="0"/>
              </a:spcAft>
              <a:buSzPts val="1100"/>
              <a:buNone/>
            </a:pPr>
            <a:r>
              <a:rPr lang="en" dirty="0"/>
              <a:t>Relate to your audience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 can we INFORM our audience?</a:t>
            </a:r>
            <a:endParaRPr dirty="0"/>
          </a:p>
          <a:p>
            <a:pPr marL="0" lvl="0" indent="0" algn="l" rtl="0">
              <a:lnSpc>
                <a:spcPct val="100000"/>
              </a:lnSpc>
              <a:spcBef>
                <a:spcPts val="0"/>
              </a:spcBef>
              <a:spcAft>
                <a:spcPts val="0"/>
              </a:spcAft>
              <a:buSzPts val="1100"/>
              <a:buNone/>
            </a:pPr>
            <a:r>
              <a:rPr lang="en" dirty="0"/>
              <a:t>Who you are professionally </a:t>
            </a:r>
            <a:endParaRPr dirty="0"/>
          </a:p>
          <a:p>
            <a:pPr marL="0" lvl="0" indent="0" algn="l" rtl="0">
              <a:lnSpc>
                <a:spcPct val="100000"/>
              </a:lnSpc>
              <a:spcBef>
                <a:spcPts val="0"/>
              </a:spcBef>
              <a:spcAft>
                <a:spcPts val="0"/>
              </a:spcAft>
              <a:buSzPts val="1100"/>
              <a:buNone/>
            </a:pPr>
            <a:r>
              <a:rPr lang="en" dirty="0"/>
              <a:t>Where you have been </a:t>
            </a:r>
            <a:endParaRPr dirty="0"/>
          </a:p>
          <a:p>
            <a:pPr marL="0" lvl="0" indent="0" algn="l" rtl="0">
              <a:lnSpc>
                <a:spcPct val="100000"/>
              </a:lnSpc>
              <a:spcBef>
                <a:spcPts val="0"/>
              </a:spcBef>
              <a:spcAft>
                <a:spcPts val="0"/>
              </a:spcAft>
              <a:buSzPts val="1100"/>
              <a:buNone/>
            </a:pPr>
            <a:r>
              <a:rPr lang="en" dirty="0"/>
              <a:t>Where you are going</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 can we HELP our audience?</a:t>
            </a:r>
            <a:endParaRPr dirty="0"/>
          </a:p>
          <a:p>
            <a:pPr marL="0" lvl="0" indent="0" algn="l" rtl="0">
              <a:lnSpc>
                <a:spcPct val="100000"/>
              </a:lnSpc>
              <a:spcBef>
                <a:spcPts val="0"/>
              </a:spcBef>
              <a:spcAft>
                <a:spcPts val="0"/>
              </a:spcAft>
              <a:buSzPts val="1100"/>
              <a:buNone/>
            </a:pPr>
            <a:r>
              <a:rPr lang="en" dirty="0"/>
              <a:t>Look for opportunities to help them </a:t>
            </a:r>
            <a:endParaRPr dirty="0"/>
          </a:p>
          <a:p>
            <a:pPr marL="0" lvl="0" indent="0" algn="l" rtl="0">
              <a:lnSpc>
                <a:spcPct val="100000"/>
              </a:lnSpc>
              <a:spcBef>
                <a:spcPts val="0"/>
              </a:spcBef>
              <a:spcAft>
                <a:spcPts val="0"/>
              </a:spcAft>
              <a:buSzPts val="1100"/>
              <a:buNone/>
            </a:pPr>
            <a:r>
              <a:rPr lang="en" dirty="0"/>
              <a:t>A material that can be useful to them</a:t>
            </a:r>
            <a:endParaRPr dirty="0"/>
          </a:p>
          <a:p>
            <a:pPr marL="0" lvl="0" indent="0" algn="l" rtl="0">
              <a:lnSpc>
                <a:spcPct val="100000"/>
              </a:lnSpc>
              <a:spcBef>
                <a:spcPts val="0"/>
              </a:spcBef>
              <a:spcAft>
                <a:spcPts val="0"/>
              </a:spcAft>
              <a:buSzPts val="1100"/>
              <a:buNone/>
            </a:pPr>
            <a:r>
              <a:rPr lang="en" dirty="0"/>
              <a:t>A person or professional organization that might be helpful</a:t>
            </a:r>
            <a:endParaRPr dirty="0"/>
          </a:p>
          <a:p>
            <a:pPr marL="0" lvl="0" indent="0" algn="l" rtl="0">
              <a:lnSpc>
                <a:spcPct val="100000"/>
              </a:lnSpc>
              <a:spcBef>
                <a:spcPts val="0"/>
              </a:spcBef>
              <a:spcAft>
                <a:spcPts val="0"/>
              </a:spcAft>
              <a:buSzPts val="1100"/>
              <a:buNone/>
            </a:pPr>
            <a:r>
              <a:rPr lang="en" dirty="0"/>
              <a:t>Beyond informing them about who you are, you're trying to add value when attempting to connect with someone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 can we RELATE to the audience?</a:t>
            </a:r>
            <a:endParaRPr dirty="0"/>
          </a:p>
          <a:p>
            <a:pPr marL="0" lvl="0" indent="0" algn="l" rtl="0">
              <a:lnSpc>
                <a:spcPct val="100000"/>
              </a:lnSpc>
              <a:spcBef>
                <a:spcPts val="0"/>
              </a:spcBef>
              <a:spcAft>
                <a:spcPts val="0"/>
              </a:spcAft>
              <a:buSzPts val="1100"/>
              <a:buNone/>
            </a:pPr>
            <a:r>
              <a:rPr lang="en" dirty="0"/>
              <a:t>Shared interests </a:t>
            </a:r>
            <a:endParaRPr dirty="0"/>
          </a:p>
          <a:p>
            <a:pPr marL="0" lvl="0" indent="0" algn="l" rtl="0">
              <a:lnSpc>
                <a:spcPct val="100000"/>
              </a:lnSpc>
              <a:spcBef>
                <a:spcPts val="0"/>
              </a:spcBef>
              <a:spcAft>
                <a:spcPts val="0"/>
              </a:spcAft>
              <a:buSzPts val="1100"/>
              <a:buNone/>
            </a:pPr>
            <a:r>
              <a:rPr lang="en" dirty="0"/>
              <a:t>Shared personal or professional experiences</a:t>
            </a:r>
            <a:endParaRPr dirty="0"/>
          </a:p>
          <a:p>
            <a:pPr marL="0" lvl="0" indent="0" algn="l" rtl="0">
              <a:lnSpc>
                <a:spcPct val="100000"/>
              </a:lnSpc>
              <a:spcBef>
                <a:spcPts val="0"/>
              </a:spcBef>
              <a:spcAft>
                <a:spcPts val="0"/>
              </a:spcAft>
              <a:buSzPts val="1100"/>
              <a:buNone/>
            </a:pPr>
            <a:r>
              <a:rPr lang="en" dirty="0"/>
              <a:t>Finding one or two things that you both share makes you more relatable and memorable.</a:t>
            </a:r>
            <a:endParaRPr dirty="0"/>
          </a:p>
          <a:p>
            <a:pPr marL="0" lvl="0" indent="0" algn="l" rtl="0">
              <a:lnSpc>
                <a:spcPct val="100000"/>
              </a:lnSpc>
              <a:spcBef>
                <a:spcPts val="0"/>
              </a:spcBef>
              <a:spcAft>
                <a:spcPts val="0"/>
              </a:spcAft>
              <a:buSzPts val="1100"/>
              <a:buNone/>
            </a:pPr>
            <a:r>
              <a:rPr lang="en" dirty="0"/>
              <a:t>the goal of using the pitch and trying to make connection with someone. It's not about you trying to gain some benefit now. </a:t>
            </a:r>
            <a:endParaRPr dirty="0"/>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the video </a:t>
            </a:r>
            <a:endParaRPr/>
          </a:p>
          <a:p>
            <a:pPr marL="0" lvl="0" indent="0" algn="l" rtl="0">
              <a:lnSpc>
                <a:spcPct val="100000"/>
              </a:lnSpc>
              <a:spcBef>
                <a:spcPts val="0"/>
              </a:spcBef>
              <a:spcAft>
                <a:spcPts val="0"/>
              </a:spcAft>
              <a:buSzPts val="1100"/>
              <a:buNone/>
            </a:pPr>
            <a:r>
              <a:rPr lang="en"/>
              <a:t>[5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Expert in your field: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PI you are meeting for a job interview</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PI you meet in a networking event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Another student in another lab</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An engineer from a tech company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potential sponsor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An officer or program director from a foundation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person without the background: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professional from another field (such as finance, accounting, etc)</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young high school student interested in research</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friend or family member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Activity 1: Before watching the video ask students to answer this question in ~5 words or less. Give students 1-2 mins.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Activity 1: Before watching the video ask students to answer this question. Give students 1-2 mins.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Highlight that there are 3 types</a:t>
            </a:r>
            <a:endParaRPr/>
          </a:p>
          <a:p>
            <a:pPr marL="0" lvl="0" indent="0" algn="l" rtl="0">
              <a:lnSpc>
                <a:spcPct val="100000"/>
              </a:lnSpc>
              <a:spcBef>
                <a:spcPts val="0"/>
              </a:spcBef>
              <a:spcAft>
                <a:spcPts val="0"/>
              </a:spcAft>
              <a:buSzPts val="1100"/>
              <a:buNone/>
            </a:pPr>
            <a:r>
              <a:rPr lang="en"/>
              <a:t>[2-3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Framework of a great pitch is specified here. </a:t>
            </a:r>
            <a:endParaRPr/>
          </a:p>
          <a:p>
            <a:pPr marL="0" lvl="0" indent="0" algn="l" rtl="0">
              <a:lnSpc>
                <a:spcPct val="100000"/>
              </a:lnSpc>
              <a:spcBef>
                <a:spcPts val="0"/>
              </a:spcBef>
              <a:spcAft>
                <a:spcPts val="0"/>
              </a:spcAft>
              <a:buSzPts val="1100"/>
              <a:buNone/>
            </a:pPr>
            <a:r>
              <a:rPr lang="en"/>
              <a:t>It is important to know who is our audience, what are their values, in which environment you are communicating with them. These are the parameters that specify the Context.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Then describe need and benefit</a:t>
            </a:r>
            <a:endParaRPr/>
          </a:p>
          <a:p>
            <a:pPr marL="0" lvl="0" indent="0" algn="l" rtl="0">
              <a:lnSpc>
                <a:spcPct val="100000"/>
              </a:lnSpc>
              <a:spcBef>
                <a:spcPts val="0"/>
              </a:spcBef>
              <a:spcAft>
                <a:spcPts val="0"/>
              </a:spcAft>
              <a:buSzPts val="1100"/>
              <a:buNone/>
            </a:pPr>
            <a:r>
              <a:rPr lang="en"/>
              <a:t>(Benefit is higher level than solution; solution is the technological solution)</a:t>
            </a:r>
            <a:endParaRPr/>
          </a:p>
          <a:p>
            <a:pPr marL="0" lvl="0" indent="0" algn="l" rtl="0">
              <a:lnSpc>
                <a:spcPct val="100000"/>
              </a:lnSpc>
              <a:spcBef>
                <a:spcPts val="0"/>
              </a:spcBef>
              <a:spcAft>
                <a:spcPts val="0"/>
              </a:spcAft>
              <a:buSzPts val="1100"/>
              <a:buNone/>
            </a:pPr>
            <a:r>
              <a:rPr lang="en"/>
              <a:t>Then describe the solution </a:t>
            </a:r>
            <a:endParaRPr/>
          </a:p>
          <a:p>
            <a:pPr marL="0" lvl="0" indent="0" algn="l" rtl="0">
              <a:lnSpc>
                <a:spcPct val="100000"/>
              </a:lnSpc>
              <a:spcBef>
                <a:spcPts val="0"/>
              </a:spcBef>
              <a:spcAft>
                <a:spcPts val="0"/>
              </a:spcAft>
              <a:buSzPts val="1100"/>
              <a:buNone/>
            </a:pPr>
            <a:r>
              <a:rPr lang="en"/>
              <a:t>Then describe the competition</a:t>
            </a:r>
            <a:endParaRPr/>
          </a:p>
          <a:p>
            <a:pPr marL="0" lvl="0" indent="0" algn="l" rtl="0">
              <a:lnSpc>
                <a:spcPct val="100000"/>
              </a:lnSpc>
              <a:spcBef>
                <a:spcPts val="0"/>
              </a:spcBef>
              <a:spcAft>
                <a:spcPts val="0"/>
              </a:spcAft>
              <a:buSzPts val="1100"/>
              <a:buNone/>
            </a:pPr>
            <a:r>
              <a:rPr lang="en"/>
              <a:t>Then bring it in from a landing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rgbClr val="595959"/>
                </a:solidFill>
              </a:rPr>
              <a:t>Answer the following questions for two types of audiences an expert in your field, a person who does not have the background information about the specific topic.</a:t>
            </a:r>
            <a:endParaRPr sz="1200">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don’t want to have all parts of a research article, paper, or book. They are good on their own, but they are different from a research pitch.  They are good for written format, but the pitch is about here and now. And conveying things in an active matter.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Need </a:t>
            </a:r>
            <a:endParaRPr/>
          </a:p>
          <a:p>
            <a:pPr marL="0" lvl="0" indent="0" algn="l" rtl="0">
              <a:lnSpc>
                <a:spcPct val="100000"/>
              </a:lnSpc>
              <a:spcBef>
                <a:spcPts val="0"/>
              </a:spcBef>
              <a:spcAft>
                <a:spcPts val="0"/>
              </a:spcAft>
              <a:buSzPts val="1100"/>
              <a:buNone/>
            </a:pPr>
            <a:r>
              <a:rPr lang="en"/>
              <a:t>Approach </a:t>
            </a:r>
            <a:endParaRPr/>
          </a:p>
          <a:p>
            <a:pPr marL="0" lvl="0" indent="0" algn="l" rtl="0">
              <a:lnSpc>
                <a:spcPct val="100000"/>
              </a:lnSpc>
              <a:spcBef>
                <a:spcPts val="0"/>
              </a:spcBef>
              <a:spcAft>
                <a:spcPts val="0"/>
              </a:spcAft>
              <a:buSzPts val="1100"/>
              <a:buNone/>
            </a:pPr>
            <a:r>
              <a:rPr lang="en"/>
              <a:t>Benefit </a:t>
            </a:r>
            <a:endParaRPr/>
          </a:p>
          <a:p>
            <a:pPr marL="0" lvl="0" indent="0" algn="l" rtl="0">
              <a:lnSpc>
                <a:spcPct val="100000"/>
              </a:lnSpc>
              <a:spcBef>
                <a:spcPts val="0"/>
              </a:spcBef>
              <a:spcAft>
                <a:spcPts val="0"/>
              </a:spcAft>
              <a:buSzPts val="1100"/>
              <a:buNone/>
            </a:pPr>
            <a:r>
              <a:rPr lang="en"/>
              <a:t>Competition</a:t>
            </a:r>
            <a:endParaRPr/>
          </a:p>
          <a:p>
            <a:pPr marL="0" lvl="0" indent="0" algn="l" rtl="0">
              <a:lnSpc>
                <a:spcPct val="100000"/>
              </a:lnSpc>
              <a:spcBef>
                <a:spcPts val="0"/>
              </a:spcBef>
              <a:spcAft>
                <a:spcPts val="0"/>
              </a:spcAft>
              <a:buSzPts val="1100"/>
              <a:buNone/>
            </a:pPr>
            <a:r>
              <a:rPr lang="en"/>
              <a:t>Action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1- For each question you have 1 min to answer as many question as possible. </a:t>
            </a:r>
            <a:endParaRPr/>
          </a:p>
          <a:p>
            <a:pPr marL="0" lvl="0" indent="0" algn="l" rtl="0">
              <a:lnSpc>
                <a:spcPct val="100000"/>
              </a:lnSpc>
              <a:spcBef>
                <a:spcPts val="0"/>
              </a:spcBef>
              <a:spcAft>
                <a:spcPts val="0"/>
              </a:spcAft>
              <a:buSzPts val="1100"/>
              <a:buNone/>
            </a:pPr>
            <a:r>
              <a:rPr lang="en"/>
              <a:t>People make a mistake of starting with How (messy details), but you should start with Why you are doing your research. You don't want to repeat your research question. Put your research in a broader context. What part of the problem your research is focusing on. Explain the problem to catch people’s attention.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2- Tell us what is your approach and what is making it especial. Dont explain the exact method here. If the methods are not part of the uniqueness of the project, just leave them out. Results you got, or expect to get in your research. Are there any breakthroughs. We want to know what your research will/would lead to.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3- Why your work is significant? What is the value you created? Who or what will benefit from the result? How these results can be used to a larger impact in the future?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4- Finish your pitch with call to an action. Because pitch is a start a conversation.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15"/>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5"/>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5"/>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15"/>
          <p:cNvGrpSpPr/>
          <p:nvPr/>
        </p:nvGrpSpPr>
        <p:grpSpPr>
          <a:xfrm>
            <a:off x="255200" y="592"/>
            <a:ext cx="2250363" cy="1044300"/>
            <a:chOff x="255200" y="592"/>
            <a:chExt cx="2250363" cy="1044300"/>
          </a:xfrm>
        </p:grpSpPr>
        <p:sp>
          <p:nvSpPr>
            <p:cNvPr id="15" name="Google Shape;15;p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5"/>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5"/>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15"/>
          <p:cNvGrpSpPr/>
          <p:nvPr/>
        </p:nvGrpSpPr>
        <p:grpSpPr>
          <a:xfrm>
            <a:off x="905395" y="592"/>
            <a:ext cx="2250363" cy="1044300"/>
            <a:chOff x="905395" y="592"/>
            <a:chExt cx="2250363" cy="1044300"/>
          </a:xfrm>
        </p:grpSpPr>
        <p:sp>
          <p:nvSpPr>
            <p:cNvPr id="19" name="Google Shape;19;p15"/>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5"/>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5"/>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15"/>
          <p:cNvGrpSpPr/>
          <p:nvPr/>
        </p:nvGrpSpPr>
        <p:grpSpPr>
          <a:xfrm>
            <a:off x="7057468" y="5088"/>
            <a:ext cx="1851281" cy="752108"/>
            <a:chOff x="6917201" y="0"/>
            <a:chExt cx="2227776" cy="863400"/>
          </a:xfrm>
        </p:grpSpPr>
        <p:sp>
          <p:nvSpPr>
            <p:cNvPr id="23" name="Google Shape;23;p1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15"/>
          <p:cNvGrpSpPr/>
          <p:nvPr/>
        </p:nvGrpSpPr>
        <p:grpSpPr>
          <a:xfrm>
            <a:off x="6553032" y="4217852"/>
            <a:ext cx="2389067" cy="925737"/>
            <a:chOff x="6917201" y="0"/>
            <a:chExt cx="2227776" cy="863400"/>
          </a:xfrm>
        </p:grpSpPr>
        <p:sp>
          <p:nvSpPr>
            <p:cNvPr id="27" name="Google Shape;27;p15"/>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5"/>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15"/>
          <p:cNvGrpSpPr/>
          <p:nvPr/>
        </p:nvGrpSpPr>
        <p:grpSpPr>
          <a:xfrm>
            <a:off x="199149" y="4055652"/>
            <a:ext cx="2795413" cy="1083308"/>
            <a:chOff x="6917201" y="0"/>
            <a:chExt cx="2227776" cy="863400"/>
          </a:xfrm>
        </p:grpSpPr>
        <p:sp>
          <p:nvSpPr>
            <p:cNvPr id="31" name="Google Shape;31;p1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5"/>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15"/>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24"/>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24"/>
          <p:cNvGrpSpPr/>
          <p:nvPr/>
        </p:nvGrpSpPr>
        <p:grpSpPr>
          <a:xfrm>
            <a:off x="5959222" y="4119576"/>
            <a:ext cx="2520951" cy="1024165"/>
            <a:chOff x="6917201" y="0"/>
            <a:chExt cx="2227776" cy="863400"/>
          </a:xfrm>
        </p:grpSpPr>
        <p:sp>
          <p:nvSpPr>
            <p:cNvPr id="112" name="Google Shape;112;p24"/>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4"/>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24"/>
          <p:cNvGrpSpPr/>
          <p:nvPr/>
        </p:nvGrpSpPr>
        <p:grpSpPr>
          <a:xfrm>
            <a:off x="199149" y="2"/>
            <a:ext cx="2795413" cy="1083308"/>
            <a:chOff x="6917201" y="0"/>
            <a:chExt cx="2227776" cy="863400"/>
          </a:xfrm>
        </p:grpSpPr>
        <p:sp>
          <p:nvSpPr>
            <p:cNvPr id="116" name="Google Shape;116;p2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24"/>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24"/>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2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8" name="Google Shape;128;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9" name="Google Shape;129;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Google Shape;38;p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16"/>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3" name="Google Shape;43;p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7"/>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17"/>
          <p:cNvGrpSpPr/>
          <p:nvPr/>
        </p:nvGrpSpPr>
        <p:grpSpPr>
          <a:xfrm>
            <a:off x="5594191" y="3961115"/>
            <a:ext cx="2910144" cy="1182340"/>
            <a:chOff x="6917201" y="0"/>
            <a:chExt cx="2227776" cy="863400"/>
          </a:xfrm>
        </p:grpSpPr>
        <p:sp>
          <p:nvSpPr>
            <p:cNvPr id="47" name="Google Shape;47;p1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7"/>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7"/>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7"/>
          <p:cNvGrpSpPr/>
          <p:nvPr/>
        </p:nvGrpSpPr>
        <p:grpSpPr>
          <a:xfrm>
            <a:off x="199149" y="2"/>
            <a:ext cx="2795413" cy="1083308"/>
            <a:chOff x="6917201" y="0"/>
            <a:chExt cx="2227776" cy="863400"/>
          </a:xfrm>
        </p:grpSpPr>
        <p:sp>
          <p:nvSpPr>
            <p:cNvPr id="51" name="Google Shape;51;p1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7"/>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1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1" name="Google Shape;61;p18"/>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2" name="Google Shape;62;p18"/>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1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2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0"/>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0"/>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20"/>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2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21"/>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1"/>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21"/>
          <p:cNvGrpSpPr/>
          <p:nvPr/>
        </p:nvGrpSpPr>
        <p:grpSpPr>
          <a:xfrm>
            <a:off x="255991" y="-118"/>
            <a:ext cx="2251347" cy="1043408"/>
            <a:chOff x="3961956" y="4383950"/>
            <a:chExt cx="1160548" cy="548700"/>
          </a:xfrm>
        </p:grpSpPr>
        <p:sp>
          <p:nvSpPr>
            <p:cNvPr id="81" name="Google Shape;81;p2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1"/>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2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21"/>
          <p:cNvGrpSpPr/>
          <p:nvPr/>
        </p:nvGrpSpPr>
        <p:grpSpPr>
          <a:xfrm>
            <a:off x="34934" y="4522125"/>
            <a:ext cx="1593305" cy="617072"/>
            <a:chOff x="6917201" y="0"/>
            <a:chExt cx="2227776" cy="863400"/>
          </a:xfrm>
        </p:grpSpPr>
        <p:sp>
          <p:nvSpPr>
            <p:cNvPr id="86" name="Google Shape;86;p21"/>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1"/>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1"/>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21"/>
          <p:cNvGrpSpPr/>
          <p:nvPr/>
        </p:nvGrpSpPr>
        <p:grpSpPr>
          <a:xfrm>
            <a:off x="5886353" y="1243"/>
            <a:ext cx="3257454" cy="1261514"/>
            <a:chOff x="6917201" y="0"/>
            <a:chExt cx="2227776" cy="863400"/>
          </a:xfrm>
        </p:grpSpPr>
        <p:sp>
          <p:nvSpPr>
            <p:cNvPr id="90" name="Google Shape;90;p2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1"/>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21"/>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2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2"/>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22"/>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22"/>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2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23"/>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3"/>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3"/>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2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4"/>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a:solidFill>
                  <a:schemeClr val="dk2"/>
                </a:solidFill>
                <a:latin typeface="Calibri"/>
                <a:ea typeface="Calibri"/>
                <a:cs typeface="Calibri"/>
                <a:sym typeface="Calibri"/>
              </a:rPr>
              <a:t>Developing your research pitch</a:t>
            </a:r>
            <a:endParaRPr>
              <a:solidFill>
                <a:schemeClr val="dk2"/>
              </a:solidFill>
              <a:latin typeface="Calibri"/>
              <a:ea typeface="Calibri"/>
              <a:cs typeface="Calibri"/>
              <a:sym typeface="Calibri"/>
            </a:endParaRPr>
          </a:p>
        </p:txBody>
      </p:sp>
      <p:sp>
        <p:nvSpPr>
          <p:cNvPr id="135" name="Google Shape;135;p1"/>
          <p:cNvSpPr txBox="1">
            <a:spLocks noGrp="1"/>
          </p:cNvSpPr>
          <p:nvPr>
            <p:ph type="subTitle" idx="1"/>
          </p:nvPr>
        </p:nvSpPr>
        <p:spPr>
          <a:xfrm>
            <a:off x="311700" y="32709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605"/>
              <a:buNone/>
            </a:pPr>
            <a:r>
              <a:rPr lang="en" sz="2000"/>
              <a:t>Program: </a:t>
            </a:r>
            <a:endParaRPr sz="2000"/>
          </a:p>
          <a:p>
            <a:pPr marL="0" lvl="0" indent="0" algn="ctr" rtl="0">
              <a:lnSpc>
                <a:spcPct val="100000"/>
              </a:lnSpc>
              <a:spcBef>
                <a:spcPts val="0"/>
              </a:spcBef>
              <a:spcAft>
                <a:spcPts val="0"/>
              </a:spcAft>
              <a:buSzPts val="605"/>
              <a:buNone/>
            </a:pPr>
            <a:r>
              <a:rPr lang="en" sz="2000"/>
              <a:t>Date: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33"/>
              <a:buNone/>
            </a:pPr>
            <a:r>
              <a:rPr lang="en">
                <a:latin typeface="Calibri"/>
                <a:ea typeface="Calibri"/>
                <a:cs typeface="Calibri"/>
                <a:sym typeface="Calibri"/>
              </a:rPr>
              <a:t>Preparation will optimize your pitch delivery.</a:t>
            </a:r>
            <a:endParaRPr>
              <a:latin typeface="Calibri"/>
              <a:ea typeface="Calibri"/>
              <a:cs typeface="Calibri"/>
              <a:sym typeface="Calibri"/>
            </a:endParaRPr>
          </a:p>
        </p:txBody>
      </p:sp>
      <p:sp>
        <p:nvSpPr>
          <p:cNvPr id="185" name="Google Shape;185;p10"/>
          <p:cNvSpPr txBox="1">
            <a:spLocks noGrp="1"/>
          </p:cNvSpPr>
          <p:nvPr>
            <p:ph type="body" idx="1"/>
          </p:nvPr>
        </p:nvSpPr>
        <p:spPr>
          <a:xfrm>
            <a:off x="819150" y="1546675"/>
            <a:ext cx="7505700" cy="2448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eriod"/>
            </a:pPr>
            <a:r>
              <a:rPr lang="en" sz="2000"/>
              <a:t>Write a script using the framework</a:t>
            </a:r>
            <a:endParaRPr sz="2000"/>
          </a:p>
          <a:p>
            <a:pPr marL="457200" lvl="0" indent="-355600" algn="l" rtl="0">
              <a:lnSpc>
                <a:spcPct val="115000"/>
              </a:lnSpc>
              <a:spcBef>
                <a:spcPts val="0"/>
              </a:spcBef>
              <a:spcAft>
                <a:spcPts val="0"/>
              </a:spcAft>
              <a:buSzPts val="2000"/>
              <a:buAutoNum type="arabicPeriod"/>
            </a:pPr>
            <a:r>
              <a:rPr lang="en" sz="2000"/>
              <a:t>Allow for pauses to make the script feel more natural</a:t>
            </a:r>
            <a:endParaRPr sz="2000"/>
          </a:p>
          <a:p>
            <a:pPr marL="457200" lvl="0" indent="-355600" algn="l" rtl="0">
              <a:lnSpc>
                <a:spcPct val="115000"/>
              </a:lnSpc>
              <a:spcBef>
                <a:spcPts val="0"/>
              </a:spcBef>
              <a:spcAft>
                <a:spcPts val="0"/>
              </a:spcAft>
              <a:buSzPts val="2000"/>
              <a:buAutoNum type="arabicPeriod"/>
            </a:pPr>
            <a:r>
              <a:rPr lang="en" sz="2000"/>
              <a:t>Seek feedback by practicing with a partner</a:t>
            </a:r>
            <a:endParaRPr sz="2000"/>
          </a:p>
          <a:p>
            <a:pPr marL="457200" lvl="0" indent="-355600" algn="l" rtl="0">
              <a:lnSpc>
                <a:spcPct val="115000"/>
              </a:lnSpc>
              <a:spcBef>
                <a:spcPts val="0"/>
              </a:spcBef>
              <a:spcAft>
                <a:spcPts val="0"/>
              </a:spcAft>
              <a:buSzPts val="2000"/>
              <a:buAutoNum type="arabicPeriod"/>
            </a:pPr>
            <a:r>
              <a:rPr lang="en" sz="2000"/>
              <a:t>Update your script based on the feedback you get</a:t>
            </a:r>
            <a:endParaRPr sz="2000"/>
          </a:p>
          <a:p>
            <a:pPr marL="457200" lvl="0" indent="-355600" algn="l" rtl="0">
              <a:lnSpc>
                <a:spcPct val="115000"/>
              </a:lnSpc>
              <a:spcBef>
                <a:spcPts val="0"/>
              </a:spcBef>
              <a:spcAft>
                <a:spcPts val="0"/>
              </a:spcAft>
              <a:buSzPts val="2000"/>
              <a:buAutoNum type="arabicPeriod"/>
            </a:pPr>
            <a:r>
              <a:rPr lang="en" sz="2000"/>
              <a:t>Practice with a timer</a:t>
            </a:r>
            <a:endParaRPr sz="2000"/>
          </a:p>
          <a:p>
            <a:pPr marL="457200" lvl="0" indent="-355600" algn="l" rtl="0">
              <a:lnSpc>
                <a:spcPct val="115000"/>
              </a:lnSpc>
              <a:spcBef>
                <a:spcPts val="0"/>
              </a:spcBef>
              <a:spcAft>
                <a:spcPts val="0"/>
              </a:spcAft>
              <a:buSzPts val="2000"/>
              <a:buAutoNum type="arabicPeriod"/>
            </a:pPr>
            <a:r>
              <a:rPr lang="en" sz="2000"/>
              <a:t>Seek feedback from researchers or people outside your field</a:t>
            </a:r>
            <a:endParaRPr sz="2000"/>
          </a:p>
          <a:p>
            <a:pPr marL="457200" lvl="0" indent="-355600" algn="l" rtl="0">
              <a:lnSpc>
                <a:spcPct val="115000"/>
              </a:lnSpc>
              <a:spcBef>
                <a:spcPts val="0"/>
              </a:spcBef>
              <a:spcAft>
                <a:spcPts val="0"/>
              </a:spcAft>
              <a:buSzPts val="2000"/>
              <a:buAutoNum type="arabicPeriod"/>
            </a:pPr>
            <a:r>
              <a:rPr lang="en" sz="2000"/>
              <a:t>Ask a partner to retell your pitch to see how they understand your work</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766250" y="540800"/>
            <a:ext cx="75586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33"/>
              <a:buNone/>
            </a:pPr>
            <a:r>
              <a:rPr lang="en" dirty="0">
                <a:latin typeface="Calibri"/>
                <a:ea typeface="Calibri"/>
                <a:cs typeface="Calibri"/>
                <a:sym typeface="Calibri"/>
              </a:rPr>
              <a:t>Activity 3: Networking short pitch with no slide</a:t>
            </a:r>
            <a:endParaRPr dirty="0">
              <a:latin typeface="Calibri"/>
              <a:ea typeface="Calibri"/>
              <a:cs typeface="Calibri"/>
              <a:sym typeface="Calibri"/>
            </a:endParaRPr>
          </a:p>
        </p:txBody>
      </p:sp>
      <p:sp>
        <p:nvSpPr>
          <p:cNvPr id="191" name="Google Shape;191;p11"/>
          <p:cNvSpPr txBox="1">
            <a:spLocks noGrp="1"/>
          </p:cNvSpPr>
          <p:nvPr>
            <p:ph type="body" idx="1"/>
          </p:nvPr>
        </p:nvSpPr>
        <p:spPr>
          <a:xfrm>
            <a:off x="654250" y="1343000"/>
            <a:ext cx="7723500" cy="285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300"/>
              <a:buNone/>
            </a:pPr>
            <a:r>
              <a:rPr lang="en" sz="2000"/>
              <a:t>The purpose of your short pitch is to create a lasting connection for future interactions.</a:t>
            </a:r>
            <a:endParaRPr sz="2000"/>
          </a:p>
          <a:p>
            <a:pPr marL="457200" marR="0" lvl="0" indent="-355600" algn="l" rtl="0">
              <a:lnSpc>
                <a:spcPct val="115000"/>
              </a:lnSpc>
              <a:spcBef>
                <a:spcPts val="1200"/>
              </a:spcBef>
              <a:spcAft>
                <a:spcPts val="0"/>
              </a:spcAft>
              <a:buSzPts val="2000"/>
              <a:buChar char="●"/>
            </a:pPr>
            <a:r>
              <a:rPr lang="en" sz="2000"/>
              <a:t>Prepare a concise pitch (30-60 sec).  A typical 1 min pitch is around 150 words.</a:t>
            </a:r>
            <a:endParaRPr sz="2000"/>
          </a:p>
          <a:p>
            <a:pPr marL="457200" lvl="0" indent="-355600" algn="l" rtl="0">
              <a:lnSpc>
                <a:spcPct val="115000"/>
              </a:lnSpc>
              <a:spcBef>
                <a:spcPts val="0"/>
              </a:spcBef>
              <a:spcAft>
                <a:spcPts val="0"/>
              </a:spcAft>
              <a:buSzPts val="2000"/>
              <a:buChar char="●"/>
            </a:pPr>
            <a:r>
              <a:rPr lang="en" sz="2000"/>
              <a:t>Include the five components of a pitch in plain language; avoid jargon. </a:t>
            </a:r>
            <a:endParaRPr sz="2000"/>
          </a:p>
          <a:p>
            <a:pPr marL="457200" lvl="0" indent="-355600" algn="l" rtl="0">
              <a:lnSpc>
                <a:spcPct val="115000"/>
              </a:lnSpc>
              <a:spcBef>
                <a:spcPts val="0"/>
              </a:spcBef>
              <a:spcAft>
                <a:spcPts val="0"/>
              </a:spcAft>
              <a:buSzPts val="2000"/>
              <a:buChar char="●"/>
            </a:pPr>
            <a:r>
              <a:rPr lang="en" sz="2000"/>
              <a:t>Your attitude should be confident, but not arrogant.</a:t>
            </a:r>
            <a:endParaRPr sz="2000"/>
          </a:p>
          <a:p>
            <a:pPr marL="457200" lvl="0" indent="-355600" algn="l" rtl="0">
              <a:lnSpc>
                <a:spcPct val="115000"/>
              </a:lnSpc>
              <a:spcBef>
                <a:spcPts val="0"/>
              </a:spcBef>
              <a:spcAft>
                <a:spcPts val="0"/>
              </a:spcAft>
              <a:buSzPts val="2000"/>
              <a:buChar char="●"/>
            </a:pPr>
            <a:r>
              <a:rPr lang="en" sz="2000"/>
              <a:t>You should land your pitch by asking about your audience’s work/interests and never ask for anything.</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819150" y="3884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en" dirty="0">
                <a:latin typeface="Calibri"/>
                <a:ea typeface="Calibri"/>
                <a:cs typeface="Calibri"/>
                <a:sym typeface="Calibri"/>
              </a:rPr>
              <a:t>Activity 4: 3-minute pitch with 1 slide</a:t>
            </a:r>
            <a:endParaRPr dirty="0">
              <a:latin typeface="Calibri"/>
              <a:ea typeface="Calibri"/>
              <a:cs typeface="Calibri"/>
              <a:sym typeface="Calibri"/>
            </a:endParaRPr>
          </a:p>
          <a:p>
            <a:pPr marL="0" lvl="0" indent="0" algn="l" rtl="0">
              <a:lnSpc>
                <a:spcPct val="100000"/>
              </a:lnSpc>
              <a:spcBef>
                <a:spcPts val="0"/>
              </a:spcBef>
              <a:spcAft>
                <a:spcPts val="0"/>
              </a:spcAft>
              <a:buSzPts val="3000"/>
              <a:buNone/>
            </a:pPr>
            <a:endParaRPr sz="2700" dirty="0"/>
          </a:p>
        </p:txBody>
      </p:sp>
      <p:sp>
        <p:nvSpPr>
          <p:cNvPr id="197" name="Google Shape;197;p12"/>
          <p:cNvSpPr txBox="1">
            <a:spLocks noGrp="1"/>
          </p:cNvSpPr>
          <p:nvPr>
            <p:ph type="body" idx="1"/>
          </p:nvPr>
        </p:nvSpPr>
        <p:spPr>
          <a:xfrm>
            <a:off x="819150" y="1145000"/>
            <a:ext cx="7748400" cy="24480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900" dirty="0"/>
              <a:t>(Connection) Create a connection to your audience by relating to them: </a:t>
            </a:r>
            <a:br>
              <a:rPr lang="en" sz="1900" dirty="0"/>
            </a:br>
            <a:r>
              <a:rPr lang="en" sz="1900" dirty="0"/>
              <a:t>Start with a personal story or experience, relevant news, relevant areas. </a:t>
            </a:r>
            <a:endParaRPr sz="1900" dirty="0"/>
          </a:p>
          <a:p>
            <a:pPr marL="457200" lvl="0" indent="-349250" algn="l" rtl="0">
              <a:lnSpc>
                <a:spcPct val="115000"/>
              </a:lnSpc>
              <a:spcBef>
                <a:spcPts val="0"/>
              </a:spcBef>
              <a:spcAft>
                <a:spcPts val="0"/>
              </a:spcAft>
              <a:buSzPts val="1900"/>
              <a:buChar char="●"/>
            </a:pPr>
            <a:r>
              <a:rPr lang="en" sz="1900" dirty="0"/>
              <a:t>(Curiosity) Keep them interested: Make your audience wonder and curious to hear more. Instead of linear order, use a question/answer dynamic throughout the pitch.</a:t>
            </a:r>
          </a:p>
          <a:p>
            <a:pPr marL="457200" lvl="0" indent="-349250" algn="l" rtl="0">
              <a:lnSpc>
                <a:spcPct val="115000"/>
              </a:lnSpc>
              <a:spcBef>
                <a:spcPts val="0"/>
              </a:spcBef>
              <a:spcAft>
                <a:spcPts val="0"/>
              </a:spcAft>
              <a:buSzPts val="1900"/>
              <a:buChar char="●"/>
            </a:pPr>
            <a:r>
              <a:rPr lang="en" sz="1900" dirty="0"/>
              <a:t>Send your audience home with a take-home message or an open-ended question to start a conversation.</a:t>
            </a:r>
          </a:p>
          <a:p>
            <a:pPr marL="457200" lvl="0" indent="-349250" algn="l" rtl="0">
              <a:lnSpc>
                <a:spcPct val="115000"/>
              </a:lnSpc>
              <a:spcBef>
                <a:spcPts val="0"/>
              </a:spcBef>
              <a:spcAft>
                <a:spcPts val="0"/>
              </a:spcAft>
              <a:buSzPts val="1900"/>
              <a:buChar char="●"/>
            </a:pPr>
            <a:r>
              <a:rPr lang="en" sz="1900" dirty="0"/>
              <a:t>Don’t dive into complex details.</a:t>
            </a:r>
            <a:endParaRPr sz="1900" dirty="0"/>
          </a:p>
          <a:p>
            <a:pPr marL="457200" lvl="0" indent="-349250" algn="l" rtl="0">
              <a:lnSpc>
                <a:spcPct val="115000"/>
              </a:lnSpc>
              <a:spcBef>
                <a:spcPts val="0"/>
              </a:spcBef>
              <a:spcAft>
                <a:spcPts val="0"/>
              </a:spcAft>
              <a:buSzPts val="1900"/>
              <a:buChar char="●"/>
            </a:pPr>
            <a:r>
              <a:rPr lang="en" sz="1900" dirty="0"/>
              <a:t>Convey why your research matters to them, so they can remember your work.    </a:t>
            </a:r>
            <a:endParaRPr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33"/>
              <a:buNone/>
            </a:pPr>
            <a:r>
              <a:rPr lang="en">
                <a:latin typeface="Calibri"/>
                <a:ea typeface="Calibri"/>
                <a:cs typeface="Calibri"/>
                <a:sym typeface="Calibri"/>
              </a:rPr>
              <a:t>Asynchronous Activity: Create recordings of your two pitches!</a:t>
            </a:r>
            <a:endParaRPr b="1">
              <a:solidFill>
                <a:srgbClr val="FF0000"/>
              </a:solidFill>
              <a:latin typeface="Calibri"/>
              <a:ea typeface="Calibri"/>
              <a:cs typeface="Calibri"/>
              <a:sym typeface="Calibri"/>
            </a:endParaRPr>
          </a:p>
        </p:txBody>
      </p:sp>
      <p:sp>
        <p:nvSpPr>
          <p:cNvPr id="203" name="Google Shape;203;p13"/>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300"/>
              <a:buNone/>
            </a:pPr>
            <a:r>
              <a:rPr lang="en" sz="2000"/>
              <a:t>Pro tips can help you create a distinctive recorded pitch.</a:t>
            </a:r>
            <a:endParaRPr sz="2000"/>
          </a:p>
          <a:p>
            <a:pPr marL="457200" marR="0" lvl="0" indent="-355600" algn="l" rtl="0">
              <a:lnSpc>
                <a:spcPct val="115000"/>
              </a:lnSpc>
              <a:spcBef>
                <a:spcPts val="1200"/>
              </a:spcBef>
              <a:spcAft>
                <a:spcPts val="0"/>
              </a:spcAft>
              <a:buSzPts val="2000"/>
              <a:buChar char="●"/>
            </a:pPr>
            <a:r>
              <a:rPr lang="en" sz="2000"/>
              <a:t>People want to see you: be centered and close to your camera.</a:t>
            </a:r>
            <a:endParaRPr sz="2000"/>
          </a:p>
          <a:p>
            <a:pPr marL="457200" marR="0" lvl="0" indent="-355600" algn="l" rtl="0">
              <a:lnSpc>
                <a:spcPct val="115000"/>
              </a:lnSpc>
              <a:spcBef>
                <a:spcPts val="0"/>
              </a:spcBef>
              <a:spcAft>
                <a:spcPts val="0"/>
              </a:spcAft>
              <a:buSzPts val="2000"/>
              <a:buChar char="●"/>
            </a:pPr>
            <a:r>
              <a:rPr lang="en" sz="2000"/>
              <a:t>Adjust the lighting to be on your face.</a:t>
            </a:r>
            <a:endParaRPr sz="2000"/>
          </a:p>
          <a:p>
            <a:pPr marL="457200" marR="0" lvl="0" indent="-355600" algn="l" rtl="0">
              <a:lnSpc>
                <a:spcPct val="115000"/>
              </a:lnSpc>
              <a:spcBef>
                <a:spcPts val="0"/>
              </a:spcBef>
              <a:spcAft>
                <a:spcPts val="0"/>
              </a:spcAft>
              <a:buSzPts val="2000"/>
              <a:buChar char="●"/>
            </a:pPr>
            <a:r>
              <a:rPr lang="en" sz="2000"/>
              <a:t>Use a neutral background.</a:t>
            </a:r>
            <a:endParaRPr sz="2000"/>
          </a:p>
          <a:p>
            <a:pPr marL="457200" marR="0" lvl="0" indent="-355600" algn="l" rtl="0">
              <a:lnSpc>
                <a:spcPct val="115000"/>
              </a:lnSpc>
              <a:spcBef>
                <a:spcPts val="0"/>
              </a:spcBef>
              <a:spcAft>
                <a:spcPts val="0"/>
              </a:spcAft>
              <a:buSzPts val="2000"/>
              <a:buChar char="●"/>
            </a:pPr>
            <a:r>
              <a:rPr lang="en" sz="2000"/>
              <a:t>Use a good mic; use a separate mic if necessary.</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819150" y="48965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latin typeface="Calibri"/>
                <a:ea typeface="Calibri"/>
                <a:cs typeface="Calibri"/>
                <a:sym typeface="Calibri"/>
              </a:rPr>
              <a:t>Workshop learning objectives</a:t>
            </a:r>
            <a:endParaRPr>
              <a:latin typeface="Calibri"/>
              <a:ea typeface="Calibri"/>
              <a:cs typeface="Calibri"/>
              <a:sym typeface="Calibri"/>
            </a:endParaRPr>
          </a:p>
        </p:txBody>
      </p:sp>
      <p:sp>
        <p:nvSpPr>
          <p:cNvPr id="141" name="Google Shape;141;p2"/>
          <p:cNvSpPr txBox="1">
            <a:spLocks noGrp="1"/>
          </p:cNvSpPr>
          <p:nvPr>
            <p:ph type="body" idx="1"/>
          </p:nvPr>
        </p:nvSpPr>
        <p:spPr>
          <a:xfrm>
            <a:off x="819150" y="1546675"/>
            <a:ext cx="7505700" cy="29094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en" sz="2500"/>
              <a:t>Create curiosity in your audience to develop interest in your research.</a:t>
            </a:r>
            <a:endParaRPr sz="2500"/>
          </a:p>
          <a:p>
            <a:pPr marL="457200" lvl="0" indent="-387350" algn="l" rtl="0">
              <a:lnSpc>
                <a:spcPct val="115000"/>
              </a:lnSpc>
              <a:spcBef>
                <a:spcPts val="0"/>
              </a:spcBef>
              <a:spcAft>
                <a:spcPts val="0"/>
              </a:spcAft>
              <a:buSzPts val="2500"/>
              <a:buChar char="●"/>
            </a:pPr>
            <a:r>
              <a:rPr lang="en" sz="2500"/>
              <a:t>Create and practice various pitches for professional and novice audiences.</a:t>
            </a:r>
            <a:endParaRPr sz="2500"/>
          </a:p>
          <a:p>
            <a:pPr marL="457200" lvl="0" indent="-387350" algn="l" rtl="0">
              <a:lnSpc>
                <a:spcPct val="115000"/>
              </a:lnSpc>
              <a:spcBef>
                <a:spcPts val="0"/>
              </a:spcBef>
              <a:spcAft>
                <a:spcPts val="0"/>
              </a:spcAft>
              <a:buSzPts val="2500"/>
              <a:buChar char="●"/>
            </a:pPr>
            <a:r>
              <a:rPr lang="en" sz="2500"/>
              <a:t>Capitalize on opportunities.</a:t>
            </a:r>
            <a:endParaRPr sz="2500"/>
          </a:p>
          <a:p>
            <a:pPr marL="457200" lvl="0" indent="-387350" algn="l" rtl="0">
              <a:lnSpc>
                <a:spcPct val="115000"/>
              </a:lnSpc>
              <a:spcBef>
                <a:spcPts val="0"/>
              </a:spcBef>
              <a:spcAft>
                <a:spcPts val="0"/>
              </a:spcAft>
              <a:buSzPts val="2500"/>
              <a:buChar char="●"/>
            </a:pPr>
            <a:r>
              <a:rPr lang="en" sz="2500"/>
              <a:t>Create a lasting connection with the audience.</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819150" y="543025"/>
            <a:ext cx="7505700" cy="954600"/>
          </a:xfrm>
          <a:prstGeom prst="rect">
            <a:avLst/>
          </a:prstGeom>
          <a:noFill/>
          <a:ln>
            <a:noFill/>
          </a:ln>
        </p:spPr>
        <p:txBody>
          <a:bodyPr spcFirstLastPara="1" wrap="square" lIns="91425" tIns="91425" rIns="91425" bIns="91425" anchor="ctr" anchorCtr="0">
            <a:normAutofit/>
          </a:bodyPr>
          <a:lstStyle/>
          <a:p>
            <a:pPr marL="0" marR="0" lvl="0" indent="0" algn="ctr" rtl="0">
              <a:lnSpc>
                <a:spcPct val="100000"/>
              </a:lnSpc>
              <a:spcBef>
                <a:spcPts val="0"/>
              </a:spcBef>
              <a:spcAft>
                <a:spcPts val="0"/>
              </a:spcAft>
              <a:buSzPts val="3000"/>
              <a:buNone/>
            </a:pPr>
            <a:r>
              <a:rPr lang="en">
                <a:latin typeface="Calibri"/>
                <a:ea typeface="Calibri"/>
                <a:cs typeface="Calibri"/>
                <a:sym typeface="Calibri"/>
              </a:rPr>
              <a:t>Let’s watch this video together!</a:t>
            </a:r>
            <a:endParaRPr>
              <a:solidFill>
                <a:schemeClr val="dk2"/>
              </a:solidFill>
              <a:latin typeface="Calibri"/>
              <a:ea typeface="Calibri"/>
              <a:cs typeface="Calibri"/>
              <a:sym typeface="Calibri"/>
            </a:endParaRPr>
          </a:p>
        </p:txBody>
      </p:sp>
      <p:pic>
        <p:nvPicPr>
          <p:cNvPr id="147" name="Google Shape;147;p6"/>
          <p:cNvPicPr preferRelativeResize="0"/>
          <p:nvPr/>
        </p:nvPicPr>
        <p:blipFill rotWithShape="1">
          <a:blip r:embed="rId3">
            <a:alphaModFix/>
          </a:blip>
          <a:srcRect/>
          <a:stretch/>
        </p:blipFill>
        <p:spPr>
          <a:xfrm>
            <a:off x="2171074" y="1497625"/>
            <a:ext cx="4801850" cy="269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819150" y="2094450"/>
            <a:ext cx="75057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n">
                <a:solidFill>
                  <a:schemeClr val="dk2"/>
                </a:solidFill>
                <a:latin typeface="Calibri"/>
                <a:ea typeface="Calibri"/>
                <a:cs typeface="Calibri"/>
                <a:sym typeface="Calibri"/>
              </a:rPr>
              <a:t>Who are the main </a:t>
            </a:r>
            <a:r>
              <a:rPr lang="en" b="1">
                <a:solidFill>
                  <a:schemeClr val="dk2"/>
                </a:solidFill>
                <a:latin typeface="Calibri"/>
                <a:ea typeface="Calibri"/>
                <a:cs typeface="Calibri"/>
                <a:sym typeface="Calibri"/>
              </a:rPr>
              <a:t>STAKEHOLDERS</a:t>
            </a:r>
            <a:r>
              <a:rPr lang="en">
                <a:solidFill>
                  <a:schemeClr val="dk2"/>
                </a:solidFill>
                <a:latin typeface="Calibri"/>
                <a:ea typeface="Calibri"/>
                <a:cs typeface="Calibri"/>
                <a:sym typeface="Calibri"/>
              </a:rPr>
              <a:t> (audiences) for your research ?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311700" y="199905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200"/>
              </a:spcAft>
              <a:buClr>
                <a:schemeClr val="dk1"/>
              </a:buClr>
              <a:buSzPts val="1100"/>
              <a:buFont typeface="Arial"/>
              <a:buNone/>
            </a:pPr>
            <a:r>
              <a:rPr lang="en">
                <a:solidFill>
                  <a:schemeClr val="dk2"/>
                </a:solidFill>
                <a:latin typeface="Calibri"/>
                <a:ea typeface="Calibri"/>
                <a:cs typeface="Calibri"/>
                <a:sym typeface="Calibri"/>
              </a:rPr>
              <a:t>What is the main </a:t>
            </a:r>
            <a:r>
              <a:rPr lang="en" b="1">
                <a:solidFill>
                  <a:schemeClr val="dk2"/>
                </a:solidFill>
                <a:latin typeface="Calibri"/>
                <a:ea typeface="Calibri"/>
                <a:cs typeface="Calibri"/>
                <a:sym typeface="Calibri"/>
              </a:rPr>
              <a:t>NEED</a:t>
            </a:r>
            <a:r>
              <a:rPr lang="en">
                <a:solidFill>
                  <a:schemeClr val="dk2"/>
                </a:solidFill>
                <a:latin typeface="Calibri"/>
                <a:ea typeface="Calibri"/>
                <a:cs typeface="Calibri"/>
                <a:sym typeface="Calibri"/>
              </a:rPr>
              <a:t> for your research? </a:t>
            </a:r>
            <a:endParaRPr>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819150" y="2094450"/>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200"/>
              </a:spcAft>
              <a:buClr>
                <a:srgbClr val="000000"/>
              </a:buClr>
              <a:buSzPts val="1100"/>
              <a:buFont typeface="Arial"/>
              <a:buNone/>
            </a:pPr>
            <a:r>
              <a:rPr lang="en">
                <a:solidFill>
                  <a:schemeClr val="dk2"/>
                </a:solidFill>
                <a:latin typeface="Calibri"/>
                <a:ea typeface="Calibri"/>
                <a:cs typeface="Calibri"/>
                <a:sym typeface="Calibri"/>
              </a:rPr>
              <a:t>What is the main </a:t>
            </a:r>
            <a:r>
              <a:rPr lang="en" b="1">
                <a:solidFill>
                  <a:schemeClr val="dk2"/>
                </a:solidFill>
                <a:latin typeface="Calibri"/>
                <a:ea typeface="Calibri"/>
                <a:cs typeface="Calibri"/>
                <a:sym typeface="Calibri"/>
              </a:rPr>
              <a:t>VALUE</a:t>
            </a:r>
            <a:r>
              <a:rPr lang="en">
                <a:solidFill>
                  <a:schemeClr val="dk2"/>
                </a:solidFill>
                <a:latin typeface="Calibri"/>
                <a:ea typeface="Calibri"/>
                <a:cs typeface="Calibri"/>
                <a:sym typeface="Calibri"/>
              </a:rPr>
              <a:t> that you create in your research? </a:t>
            </a:r>
            <a:endParaRPr>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33"/>
              <a:buNone/>
            </a:pPr>
            <a:r>
              <a:rPr lang="en">
                <a:latin typeface="Calibri"/>
                <a:ea typeface="Calibri"/>
                <a:cs typeface="Calibri"/>
                <a:sym typeface="Calibri"/>
              </a:rPr>
              <a:t>To be successful, you’ll want to have different types of pitches ready.</a:t>
            </a:r>
            <a:endParaRPr>
              <a:latin typeface="Calibri"/>
              <a:ea typeface="Calibri"/>
              <a:cs typeface="Calibri"/>
              <a:sym typeface="Calibri"/>
            </a:endParaRPr>
          </a:p>
        </p:txBody>
      </p:sp>
      <p:sp>
        <p:nvSpPr>
          <p:cNvPr id="168" name="Google Shape;168;p7"/>
          <p:cNvSpPr txBox="1">
            <a:spLocks noGrp="1"/>
          </p:cNvSpPr>
          <p:nvPr>
            <p:ph type="body" idx="1"/>
          </p:nvPr>
        </p:nvSpPr>
        <p:spPr>
          <a:xfrm>
            <a:off x="819150" y="1990725"/>
            <a:ext cx="7812600" cy="2448000"/>
          </a:xfrm>
          <a:prstGeom prst="rect">
            <a:avLst/>
          </a:prstGeom>
          <a:noFill/>
          <a:ln>
            <a:noFill/>
          </a:ln>
        </p:spPr>
        <p:txBody>
          <a:bodyPr spcFirstLastPara="1" wrap="square" lIns="91425" tIns="91425" rIns="91425" bIns="91425" anchor="t" anchorCtr="0">
            <a:normAutofit/>
          </a:bodyPr>
          <a:lstStyle/>
          <a:p>
            <a:pPr marL="457200" marR="0" lvl="0" indent="-387350" algn="l" rtl="0">
              <a:lnSpc>
                <a:spcPct val="115000"/>
              </a:lnSpc>
              <a:spcBef>
                <a:spcPts val="0"/>
              </a:spcBef>
              <a:spcAft>
                <a:spcPts val="0"/>
              </a:spcAft>
              <a:buSzPts val="2500"/>
              <a:buChar char="●"/>
            </a:pPr>
            <a:r>
              <a:rPr lang="en" sz="2500"/>
              <a:t>Networking environment: 1 min pitch without slides</a:t>
            </a:r>
            <a:endParaRPr sz="2500"/>
          </a:p>
          <a:p>
            <a:pPr marL="457200" marR="0" lvl="0" indent="-387350" algn="l" rtl="0">
              <a:lnSpc>
                <a:spcPct val="115000"/>
              </a:lnSpc>
              <a:spcBef>
                <a:spcPts val="0"/>
              </a:spcBef>
              <a:spcAft>
                <a:spcPts val="0"/>
              </a:spcAft>
              <a:buSzPts val="2500"/>
              <a:buChar char="●"/>
            </a:pPr>
            <a:r>
              <a:rPr lang="en" sz="2500"/>
              <a:t>Technical pitch to show data: 3 min pitch with 1 slide</a:t>
            </a:r>
            <a:endParaRPr sz="2500"/>
          </a:p>
          <a:p>
            <a:pPr marL="457200" marR="0" lvl="0" indent="-387350" algn="l" rtl="0">
              <a:lnSpc>
                <a:spcPct val="115000"/>
              </a:lnSpc>
              <a:spcBef>
                <a:spcPts val="0"/>
              </a:spcBef>
              <a:spcAft>
                <a:spcPts val="0"/>
              </a:spcAft>
              <a:buSzPts val="2500"/>
              <a:buChar char="●"/>
            </a:pPr>
            <a:r>
              <a:rPr lang="en" sz="2500"/>
              <a:t>Recorded pitches</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8"/>
          <p:cNvPicPr preferRelativeResize="0"/>
          <p:nvPr/>
        </p:nvPicPr>
        <p:blipFill>
          <a:blip r:embed="rId3">
            <a:alphaModFix/>
          </a:blip>
          <a:stretch>
            <a:fillRect/>
          </a:stretch>
        </p:blipFill>
        <p:spPr>
          <a:xfrm>
            <a:off x="613063" y="388900"/>
            <a:ext cx="7917872" cy="4365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819150" y="396025"/>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latin typeface="Calibri"/>
                <a:ea typeface="Calibri"/>
                <a:cs typeface="Calibri"/>
                <a:sym typeface="Calibri"/>
              </a:rPr>
              <a:t>Activity 2: Create components of a pitch!				</a:t>
            </a:r>
            <a:endParaRPr>
              <a:latin typeface="Calibri"/>
              <a:ea typeface="Calibri"/>
              <a:cs typeface="Calibri"/>
              <a:sym typeface="Calibri"/>
            </a:endParaRPr>
          </a:p>
        </p:txBody>
      </p:sp>
      <p:sp>
        <p:nvSpPr>
          <p:cNvPr id="179" name="Google Shape;179;p9"/>
          <p:cNvSpPr txBox="1">
            <a:spLocks noGrp="1"/>
          </p:cNvSpPr>
          <p:nvPr>
            <p:ph type="body" idx="1"/>
          </p:nvPr>
        </p:nvSpPr>
        <p:spPr>
          <a:xfrm>
            <a:off x="730175" y="1350625"/>
            <a:ext cx="7882800" cy="2916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b="1"/>
              <a:t>Need</a:t>
            </a:r>
            <a:r>
              <a:rPr lang="en" sz="2000"/>
              <a:t>: What is the problem your research is trying to solve?  </a:t>
            </a:r>
            <a:endParaRPr sz="2000"/>
          </a:p>
          <a:p>
            <a:pPr marL="457200" lvl="0" indent="-355600" algn="l" rtl="0">
              <a:lnSpc>
                <a:spcPct val="115000"/>
              </a:lnSpc>
              <a:spcBef>
                <a:spcPts val="0"/>
              </a:spcBef>
              <a:spcAft>
                <a:spcPts val="0"/>
              </a:spcAft>
              <a:buSzPts val="2000"/>
              <a:buChar char="●"/>
            </a:pPr>
            <a:r>
              <a:rPr lang="en" sz="2000" b="1"/>
              <a:t>Benefit</a:t>
            </a:r>
            <a:r>
              <a:rPr lang="en" sz="2000"/>
              <a:t>: Why your work is significant? What is the value you created? Who or what will benefit from the result? How these results can be used to a larger impact in the future?</a:t>
            </a:r>
            <a:endParaRPr sz="2000"/>
          </a:p>
          <a:p>
            <a:pPr marL="457200" lvl="0" indent="-355600" algn="l" rtl="0">
              <a:lnSpc>
                <a:spcPct val="115000"/>
              </a:lnSpc>
              <a:spcBef>
                <a:spcPts val="0"/>
              </a:spcBef>
              <a:spcAft>
                <a:spcPts val="0"/>
              </a:spcAft>
              <a:buSzPts val="2000"/>
              <a:buChar char="●"/>
            </a:pPr>
            <a:r>
              <a:rPr lang="en" sz="2000" b="1"/>
              <a:t>Approach</a:t>
            </a:r>
            <a:r>
              <a:rPr lang="en" sz="2000"/>
              <a:t>:What is your solution? How is my research contributing to the solution? What are my expected results?  </a:t>
            </a:r>
            <a:endParaRPr sz="2000"/>
          </a:p>
          <a:p>
            <a:pPr marL="457200" lvl="0" indent="-355600" algn="l" rtl="0">
              <a:lnSpc>
                <a:spcPct val="115000"/>
              </a:lnSpc>
              <a:spcBef>
                <a:spcPts val="0"/>
              </a:spcBef>
              <a:spcAft>
                <a:spcPts val="0"/>
              </a:spcAft>
              <a:buSzPts val="2000"/>
              <a:buChar char="●"/>
            </a:pPr>
            <a:r>
              <a:rPr lang="en" sz="2000" b="1"/>
              <a:t>Competition</a:t>
            </a:r>
            <a:r>
              <a:rPr lang="en" sz="2000"/>
              <a:t>:What is the existing situation?</a:t>
            </a:r>
            <a:endParaRPr sz="2000"/>
          </a:p>
          <a:p>
            <a:pPr marL="457200" lvl="0" indent="-355600" algn="l" rtl="0">
              <a:lnSpc>
                <a:spcPct val="115000"/>
              </a:lnSpc>
              <a:spcBef>
                <a:spcPts val="0"/>
              </a:spcBef>
              <a:spcAft>
                <a:spcPts val="0"/>
              </a:spcAft>
              <a:buSzPts val="2000"/>
              <a:buChar char="●"/>
            </a:pPr>
            <a:r>
              <a:rPr lang="en" sz="2000" b="1"/>
              <a:t>Landing</a:t>
            </a:r>
            <a:r>
              <a:rPr lang="en" sz="2000"/>
              <a:t>: Where are you going? What can the audience do now?  </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10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10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10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10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1000"/>
                                        <p:tgtEl>
                                          <p:spTgt spid="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On-screen Show (16:9)</PresentationFormat>
  <Paragraphs>127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Nunito</vt:lpstr>
      <vt:lpstr>Shift</vt:lpstr>
      <vt:lpstr>Developing your research pitch</vt:lpstr>
      <vt:lpstr>Workshop learning objectives</vt:lpstr>
      <vt:lpstr>Let’s watch this video together!</vt:lpstr>
      <vt:lpstr>Who are the main STAKEHOLDERS (audiences) for your research ?  </vt:lpstr>
      <vt:lpstr>What is the main NEED for your research? </vt:lpstr>
      <vt:lpstr>What is the main VALUE that you create in your research? </vt:lpstr>
      <vt:lpstr>To be successful, you’ll want to have different types of pitches ready.</vt:lpstr>
      <vt:lpstr>PowerPoint Presentation</vt:lpstr>
      <vt:lpstr>Activity 2: Create components of a pitch!    </vt:lpstr>
      <vt:lpstr>Preparation will optimize your pitch delivery.</vt:lpstr>
      <vt:lpstr>Activity 3: Networking short pitch with no slide</vt:lpstr>
      <vt:lpstr>Activity 4: 3-minute pitch with 1 slide </vt:lpstr>
      <vt:lpstr>Asynchronous Activity: Create recordings of your two pitches!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your research pitch</dc:title>
  <cp:lastModifiedBy>Reizman, Irene</cp:lastModifiedBy>
  <cp:revision>1</cp:revision>
  <dcterms:modified xsi:type="dcterms:W3CDTF">2023-11-14T18:37:18Z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0x010100F65DA66F095300458F31E11CC2FBEAB5</vt:lpwstr>
  </property>
</Properties>
</file>