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7" r:id="rId13"/>
    <p:sldId id="269" r:id="rId14"/>
    <p:sldId id="266" r:id="rId15"/>
  </p:sldIdLst>
  <p:sldSz cx="9144000" cy="5143500" type="screen16x9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M" initials="BM" lastIdx="1" clrIdx="0">
    <p:extLst>
      <p:ext uri="{19B8F6BF-5375-455C-9EA6-DF929625EA0E}">
        <p15:presenceInfo xmlns:p15="http://schemas.microsoft.com/office/powerpoint/2012/main" userId="84573e573bf72d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medepot.com/p/DURA-4-in-Schedule-40-PVC-Extra-Deep-Coupling-SxS-479-040/203217869?cm_mmc=Shopping|THD|G|0|G-BASE-PLA-D26P-Plumbing|&amp;gclid=EAIaIQobChMI_PfVj5-e1wIVhrvtCh2gtAEOEAQYASABEgIAIPD_BwE&amp;gclsrc=aw.ds&amp;dclid=CMTZwZGfntcCFYuWyAod2OUAXg" TargetMode="External"/><Relationship Id="rId13" Type="http://schemas.openxmlformats.org/officeDocument/2006/relationships/hyperlink" Target="https://www.amazon.com/dp/B00AAZJ9Y8/ref=twister_B016XAKTQA?_encoding=UTF8&amp;psc=1" TargetMode="External"/><Relationship Id="rId3" Type="http://schemas.openxmlformats.org/officeDocument/2006/relationships/hyperlink" Target="http://sungparkmultimedia.com/new-blog/2014/3/8/nzulezu-stilt-village" TargetMode="External"/><Relationship Id="rId7" Type="http://schemas.openxmlformats.org/officeDocument/2006/relationships/hyperlink" Target="https://www.homedepot.com/p/2-in-x-10-ft-280-PSI-Schedule-40-PVC-DWV-Plain-End-Pipe-531137/100161954" TargetMode="External"/><Relationship Id="rId12" Type="http://schemas.openxmlformats.org/officeDocument/2006/relationships/hyperlink" Target="https://www.rpssolarpumps.com/shop/rps-1-3-50-pump-k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omedepot.com/p/4-in-x-10-ft-PVC-Sch-40-DWV-Plain-End-Pipe-531103/100156409" TargetMode="External"/><Relationship Id="rId11" Type="http://schemas.openxmlformats.org/officeDocument/2006/relationships/hyperlink" Target="https://www.irena.org/DocumentDownloads/Publications/IRENA_Solar_PV_Costs_Africa_2016.pdf" TargetMode="External"/><Relationship Id="rId5" Type="http://schemas.openxmlformats.org/officeDocument/2006/relationships/hyperlink" Target="http://www.windmill-parts.com/id14.html" TargetMode="External"/><Relationship Id="rId10" Type="http://schemas.openxmlformats.org/officeDocument/2006/relationships/hyperlink" Target="http://www.qvc.com/P3-P0550-Water-Meter.product.H364048.html?colorId=000&amp;sizeId=000&amp;ref=GAS&amp;cm_mmc=GOOGLESHOPPINGFEED-_-GShopping|M|Generic|home+improvement-_-pla-_-sU64uwjhU|dc_307261086871__H364048-000-000_&amp;mkwid=sU64uwjhU|dc_pcrid_307261086871_pkw__pmt__productid_H364048-000-000&amp;TZ=EST" TargetMode="External"/><Relationship Id="rId4" Type="http://schemas.openxmlformats.org/officeDocument/2006/relationships/hyperlink" Target="http://www.sswm.info/category/implementation-tools/water-purification/hardware/semi-centralised-drinking-water-treatmen-2" TargetMode="External"/><Relationship Id="rId9" Type="http://schemas.openxmlformats.org/officeDocument/2006/relationships/hyperlink" Target="https://www.homedepot.com/p/Charlotte-Pipe-2-in-PVC-Sch-40-S-x-S-Coupling-PVC021001600HD/203811391" TargetMode="External"/><Relationship Id="rId14" Type="http://schemas.openxmlformats.org/officeDocument/2006/relationships/hyperlink" Target="https://www.amazon.com/dp/B00PFGP0EA/ref=asc_df_B00PFGP0EA5244372/?tag=hyprod-20&amp;creative=395033&amp;creativeASIN=B00PFGP0EA&amp;linkCode=df0&amp;hvadid=198068984819&amp;hvpos=1o5&amp;hvnetw=g&amp;hvrand=4620685195067866253&amp;hvpone=&amp;hvptwo=&amp;hvqmt=&amp;hvdev=c&amp;hvdvcmdl=&amp;hvlocint=&amp;hvlocphy=9007222&amp;hvtargid=pla-31823254334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900650" y="1578400"/>
            <a:ext cx="4799400" cy="15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000"/>
              <a:t>Nzulezu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5000"/>
              <a:t>Water Tower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3785925" y="3313075"/>
            <a:ext cx="5258400" cy="5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84615"/>
              <a:buFont typeface="Arial"/>
              <a:buNone/>
            </a:pPr>
            <a:r>
              <a:rPr lang="en"/>
              <a:t>A Project By: Ed Keenan, Ben Moore, Bridget Moore, Allison Olsonoski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Material Costs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419200" y="3913625"/>
            <a:ext cx="4795500" cy="45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 dirty="0"/>
              <a:t>TOTAL MATERIALS COST: 	$13,922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39225" y="1194529"/>
            <a:ext cx="5558076" cy="119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69371" y="1586222"/>
            <a:ext cx="1355100" cy="37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dirty="0"/>
              <a:t>Filter System: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39225" y="2571750"/>
            <a:ext cx="5558075" cy="110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80165" y="2855066"/>
            <a:ext cx="1499700" cy="37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Pump System: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Construction &amp; Maintenance Plan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297500" y="1100831"/>
            <a:ext cx="7038900" cy="35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Bring small construction team (12 people) for the project</a:t>
            </a:r>
          </a:p>
          <a:p>
            <a:pPr marL="914400" lvl="1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Concrete made on sight, all other materials transported by boat</a:t>
            </a:r>
          </a:p>
          <a:p>
            <a:pPr marL="457200" lvl="0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Work with the town while building the tower</a:t>
            </a:r>
          </a:p>
          <a:p>
            <a:pPr marL="914400" lvl="1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Teach them how to fix and build tower in case tower needs repair</a:t>
            </a:r>
          </a:p>
          <a:p>
            <a:pPr marL="457200" lvl="0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Train a small team of about 4 local villagers how to run tower without our team there</a:t>
            </a:r>
          </a:p>
          <a:p>
            <a:pPr marL="914400" lvl="1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Teach them how to quantify water use per person using water meters</a:t>
            </a:r>
          </a:p>
          <a:p>
            <a:pPr marL="914400" lvl="1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Explain how often tower should be checked and how to replace parts if necessary</a:t>
            </a:r>
          </a:p>
          <a:p>
            <a:pPr marL="914400" lvl="1" indent="-330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Teach them how to operate and properly clean sand filter</a:t>
            </a:r>
          </a:p>
          <a:p>
            <a:pPr marL="914400" lvl="1" indent="-330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1600" dirty="0"/>
              <a:t>Teach them how to operate solar power / battery backup system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88B9-FAC5-4CC8-8F2C-78EAE7D4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52DCC-394E-4DCD-8D0F-3AF6EFF2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00" y="1307849"/>
            <a:ext cx="7421446" cy="334273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u="sng" dirty="0"/>
              <a:t>Materials </a:t>
            </a:r>
            <a:r>
              <a:rPr lang="en-US" dirty="0"/>
              <a:t>		</a:t>
            </a:r>
            <a:r>
              <a:rPr lang="en-US" u="sng" dirty="0"/>
              <a:t>Transportation and Construction</a:t>
            </a:r>
            <a:r>
              <a:rPr lang="en-US" dirty="0"/>
              <a:t>	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		</a:t>
            </a:r>
          </a:p>
          <a:p>
            <a:pPr>
              <a:buNone/>
            </a:pPr>
            <a:r>
              <a:rPr lang="en-US" dirty="0"/>
              <a:t> 	Foundation		*Water.org</a:t>
            </a:r>
          </a:p>
          <a:p>
            <a:pPr>
              <a:buNone/>
            </a:pPr>
            <a:r>
              <a:rPr lang="en-US" dirty="0"/>
              <a:t>			*Safe Water Network			</a:t>
            </a:r>
          </a:p>
          <a:p>
            <a:pPr>
              <a:buNone/>
            </a:pPr>
            <a:r>
              <a:rPr lang="en-US" dirty="0"/>
              <a:t>			UNESCO</a:t>
            </a:r>
          </a:p>
          <a:p>
            <a:pPr>
              <a:buNone/>
            </a:pPr>
            <a:r>
              <a:rPr lang="en-US" dirty="0"/>
              <a:t>			Catholic Relief Services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			United States Agency for International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			Development (USAID)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en-US" sz="1000" dirty="0"/>
          </a:p>
          <a:p>
            <a:pPr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000" dirty="0"/>
              <a:t>	*Organizations that does water supply work in Ghana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E82B4-7C74-416A-8E95-B6CBE5DA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6" y="2468166"/>
            <a:ext cx="2800664" cy="12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1D8-9670-4220-970B-9CFDDF79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Picture 2" descr="Image result for nzulezo ghana">
            <a:extLst>
              <a:ext uri="{FF2B5EF4-FFF2-40B4-BE49-F238E27FC236}">
                <a16:creationId xmlns:a16="http://schemas.microsoft.com/office/drawing/2014/main" id="{AAE3E0FE-970E-4D59-9EE8-DF4D2573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6" y="1500187"/>
            <a:ext cx="38004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06127-97BF-4EF9-A9AF-22C390BFB5E1}"/>
              </a:ext>
            </a:extLst>
          </p:cNvPr>
          <p:cNvSpPr txBox="1"/>
          <p:nvPr/>
        </p:nvSpPr>
        <p:spPr>
          <a:xfrm>
            <a:off x="1582795" y="1307850"/>
            <a:ext cx="2521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anose="020B0604020202020204" charset="0"/>
              </a:rPr>
              <a:t>We are asking the Foundation for </a:t>
            </a:r>
            <a:r>
              <a:rPr lang="en-US" sz="2000" b="1" dirty="0">
                <a:solidFill>
                  <a:schemeClr val="bg1"/>
                </a:solidFill>
                <a:latin typeface="Lato" panose="020B0604020202020204" charset="0"/>
              </a:rPr>
              <a:t>$14,000 </a:t>
            </a:r>
            <a:r>
              <a:rPr lang="en-US" sz="2000" dirty="0">
                <a:solidFill>
                  <a:schemeClr val="bg1"/>
                </a:solidFill>
                <a:latin typeface="Lato" panose="020B0604020202020204" charset="0"/>
              </a:rPr>
              <a:t>to cover the cost of materials to build a water tower and distribution system within </a:t>
            </a:r>
            <a:r>
              <a:rPr lang="en-US" sz="2000" dirty="0" err="1">
                <a:solidFill>
                  <a:schemeClr val="bg1"/>
                </a:solidFill>
                <a:latin typeface="Lato" panose="020B0604020202020204" charset="0"/>
              </a:rPr>
              <a:t>Nzulezu</a:t>
            </a:r>
            <a:r>
              <a:rPr lang="en-US" sz="2000" dirty="0">
                <a:solidFill>
                  <a:schemeClr val="bg1"/>
                </a:solidFill>
                <a:latin typeface="Lato" panose="020B0604020202020204" charset="0"/>
              </a:rPr>
              <a:t>, Ghana. </a:t>
            </a:r>
          </a:p>
        </p:txBody>
      </p:sp>
    </p:spTree>
    <p:extLst>
      <p:ext uri="{BB962C8B-B14F-4D97-AF65-F5344CB8AC3E}">
        <p14:creationId xmlns:p14="http://schemas.microsoft.com/office/powerpoint/2010/main" val="64087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329647" y="850800"/>
            <a:ext cx="7038900" cy="4189810"/>
          </a:xfrm>
          <a:prstGeom prst="rect">
            <a:avLst/>
          </a:prstGeom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000" u="sng" dirty="0">
                <a:solidFill>
                  <a:schemeClr val="hlink"/>
                </a:solidFill>
                <a:hlinkClick r:id="rId3"/>
              </a:rPr>
              <a:t>http://sungparkmultimedia.com/new-blog/2014/3/8/nzulezu-stilt-village</a:t>
            </a: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00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ttp://www.sswm.info/category/implementation-tools/water-purification/hardware/semi-centralised-drinking-water-treatmen-2</a:t>
            </a:r>
            <a:r>
              <a:rPr lang="en" sz="1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http://www.windmill-parts.com/id14.html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https://www.homedepot.com/p/4-in-x-10-ft-PVC-Sch-40-DWV-Plain-End-Pipe-531103/100156409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https://www.homedepot.com/p/2-in-x-10-ft-280-PSI-Schedule-40-PVC-DWV-Plain-End-Pipe-531137/100161954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https://www.homedepot.com/p/DURA-4-in-Schedule-40-PVC-Extra-Deep-Coupling-SxS-479-040/203217869?cm_mmc=Shopping%7cTHD%7cG%7c0%7cG-BASE-PLA-D26P-Plumbing%7c&amp;gclid=EAIaIQobChMI_PfVj5-e1wIVhrvtCh2gtAEOEAQYASABEgIAIPD_BwE&amp;gclsrc=aw.ds&amp;dclid=CMTZwZGfntcCFYuWyAod2OUAXg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https://www.homedepot.com/p/Charlotte-Pipe-2-in-PVC-Sch-40-S-x-S-Coupling-PVC021001600HD/203811391</a:t>
            </a: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www.qvc.com/P3-P0550-Water-Meter.product.H364048.html?colorId=000&amp;sizeId=000&amp;ref=GAS&amp;cm_mmc=GOOGLESHOPPINGFEED-_-GShopping|M|Generic|home+improvement-_-pla-_-sU64uwjhU|dc_307261086871__H364048-000-000_&amp;mkwid=sU64uwjhU|dc_pcrid_307261086871_pkw__pmt__productid_H364048-000-000&amp;TZ=EST</a:t>
            </a:r>
            <a:r>
              <a:rPr lang="en" sz="1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ct val="109090"/>
              <a:buFont typeface="Arial"/>
            </a:pPr>
            <a:r>
              <a:rPr lang="en" sz="100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https://www.irena.org/DocumentDownloads/Publications/IRENA_Solar_PV_Costs_Africa_2016.pdf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ct val="109090"/>
              <a:buFont typeface="Arial"/>
            </a:pP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https://www.rpssolarpumps.com/shop/rps-1-3-50-pump-kit/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https://www.amazon.com/dp/B00AAZJ9Y8/ref=twister_B016XAKTQA?_encoding=UTF8&amp;psc=1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www.amazon.com/dp/B00PFGP0EA/ref=asc_df_B00PFGP0EA5244372/?tag=hyprod-20&amp;creative=395033&amp;creativeASIN=B00PFGP0EA&amp;linkCode=df0&amp;hvadid=198068984819&amp;hvpos=1o5&amp;hvnetw=g&amp;hvrand=4620685195067866253&amp;hvpone=&amp;hvptwo=&amp;hvqmt=&amp;hvdev=c&amp;hvdvcmdl=&amp;hvlocint=&amp;hvlocphy=9007222&amp;hvtargid=pla-318232543346</a:t>
            </a:r>
          </a:p>
          <a:p>
            <a:pPr marL="457200" lvl="0" indent="-298450">
              <a:spcAft>
                <a:spcPts val="0"/>
              </a:spcAft>
              <a:buFont typeface="Arial"/>
            </a:pPr>
            <a:r>
              <a:rPr lang="en-US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http://www.onlinemetals.com/merchant.cfm?pid=12977&amp;step=4&amp;showunits=inches&amp;id=283&amp;top_cat=0</a:t>
            </a:r>
          </a:p>
          <a:p>
            <a:pPr marL="457200" lvl="0" indent="-298450">
              <a:spcAft>
                <a:spcPts val="0"/>
              </a:spcAft>
              <a:buFont typeface="Arial"/>
            </a:pPr>
            <a:r>
              <a:rPr lang="en-US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https://www.onlinemetals.com/merchant.cfm?pid=10354&amp;step=4&amp;showunits=inches&amp;id=845&amp;top_cat=849</a:t>
            </a:r>
            <a:endParaRPr lang="en" sz="10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14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endParaRPr lang="en" sz="10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14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endParaRPr lang="en" sz="11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14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Nzulezu, Ghana</a:t>
            </a:r>
          </a:p>
        </p:txBody>
      </p:sp>
      <p:pic>
        <p:nvPicPr>
          <p:cNvPr id="141" name="Shape 141" descr="Nzulenzu, Ghana location on 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125" y="1040150"/>
            <a:ext cx="5420474" cy="253162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2" name="Shape 1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32836" y="2621757"/>
            <a:ext cx="3006440" cy="23366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Nzulezu, Ghana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600" y="1185525"/>
            <a:ext cx="4836801" cy="3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Water Needs in Nzulezu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387" y="1007227"/>
            <a:ext cx="4145125" cy="2455850"/>
          </a:xfrm>
          <a:prstGeom prst="rect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5" name="Shape 155"/>
          <p:cNvSpPr txBox="1"/>
          <p:nvPr/>
        </p:nvSpPr>
        <p:spPr>
          <a:xfrm>
            <a:off x="2793750" y="3463075"/>
            <a:ext cx="3556500" cy="3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</a:rPr>
              <a:t>*Numbers from 2013 WHO Report on Water Requirements</a:t>
            </a:r>
          </a:p>
        </p:txBody>
      </p:sp>
      <p:pic>
        <p:nvPicPr>
          <p:cNvPr id="156" name="Shape 156" descr="Volume and Daiy Usage tablee.PNG"/>
          <p:cNvPicPr preferRelativeResize="0"/>
          <p:nvPr/>
        </p:nvPicPr>
        <p:blipFill rotWithShape="1">
          <a:blip r:embed="rId4">
            <a:alphaModFix/>
          </a:blip>
          <a:srcRect l="513" t="3191" r="642" b="3490"/>
          <a:stretch/>
        </p:blipFill>
        <p:spPr>
          <a:xfrm>
            <a:off x="1052325" y="3879250"/>
            <a:ext cx="7529249" cy="10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5424200" y="4648150"/>
            <a:ext cx="4755600" cy="55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Pump System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15272" r="11408"/>
          <a:stretch/>
        </p:blipFill>
        <p:spPr>
          <a:xfrm>
            <a:off x="280300" y="1358650"/>
            <a:ext cx="5157525" cy="30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225" y="1726888"/>
            <a:ext cx="3401375" cy="229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Filtration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463" y="1307854"/>
            <a:ext cx="4513075" cy="32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BF08-AEF7-4E0F-BA3F-93C95A10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Tower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7468737-D74F-4FF8-B087-8F44803B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743" y="1346597"/>
            <a:ext cx="1813321" cy="154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9D4AC-FFE6-47C7-9E0F-4493E458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36" y="1346597"/>
            <a:ext cx="1813322" cy="1545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D4A23-B5ED-4A0A-B4A1-D9573AB5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120" y="3214531"/>
            <a:ext cx="2372564" cy="1242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BDE55-F921-43C1-B6DF-E4C06062B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50" y="3214530"/>
            <a:ext cx="2360630" cy="1242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134A7F-D7B8-4360-B8BB-B79ABA92D889}"/>
              </a:ext>
            </a:extLst>
          </p:cNvPr>
          <p:cNvSpPr txBox="1"/>
          <p:nvPr/>
        </p:nvSpPr>
        <p:spPr>
          <a:xfrm>
            <a:off x="1667471" y="2882175"/>
            <a:ext cx="2000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T = 0.1875 in , S = 2.5 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0BB2E-7ADF-49B9-B073-FB569341D138}"/>
              </a:ext>
            </a:extLst>
          </p:cNvPr>
          <p:cNvSpPr txBox="1"/>
          <p:nvPr/>
        </p:nvSpPr>
        <p:spPr>
          <a:xfrm>
            <a:off x="5476280" y="2882175"/>
            <a:ext cx="20866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T = 0.25 in , OD = 2.75 in</a:t>
            </a:r>
          </a:p>
        </p:txBody>
      </p:sp>
    </p:spTree>
    <p:extLst>
      <p:ext uri="{BB962C8B-B14F-4D97-AF65-F5344CB8AC3E}">
        <p14:creationId xmlns:p14="http://schemas.microsoft.com/office/powerpoint/2010/main" val="280298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Water Tower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/>
          <a:srcRect l="1094" t="1758" r="787" b="7004"/>
          <a:stretch/>
        </p:blipFill>
        <p:spPr>
          <a:xfrm>
            <a:off x="2045174" y="934986"/>
            <a:ext cx="5543551" cy="389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Material Costs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197150" y="1397188"/>
            <a:ext cx="817200" cy="37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dirty="0"/>
              <a:t>Tower: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47825" y="2622875"/>
            <a:ext cx="1308900" cy="37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Pipe System: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535650" y="4175756"/>
            <a:ext cx="1478700" cy="37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dirty="0"/>
              <a:t>Home Faucets: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72457" y="2057285"/>
            <a:ext cx="5546352" cy="168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/>
          <a:srcRect r="841"/>
          <a:stretch/>
        </p:blipFill>
        <p:spPr>
          <a:xfrm>
            <a:off x="2096015" y="1036606"/>
            <a:ext cx="5444213" cy="102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096015" y="3792674"/>
            <a:ext cx="5490384" cy="125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618</Words>
  <Application>Microsoft Office PowerPoint</Application>
  <PresentationFormat>On-screen Show (16:9)</PresentationFormat>
  <Paragraphs>62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Montserrat</vt:lpstr>
      <vt:lpstr>Lato</vt:lpstr>
      <vt:lpstr>Arial</vt:lpstr>
      <vt:lpstr>Focus</vt:lpstr>
      <vt:lpstr>Nzulezu Water Tower</vt:lpstr>
      <vt:lpstr>Nzulezu, Ghana</vt:lpstr>
      <vt:lpstr>Nzulezu, Ghana</vt:lpstr>
      <vt:lpstr>Water Needs in Nzulezu</vt:lpstr>
      <vt:lpstr>Pump System</vt:lpstr>
      <vt:lpstr>Filtration</vt:lpstr>
      <vt:lpstr>Water Tower</vt:lpstr>
      <vt:lpstr>Water Tower</vt:lpstr>
      <vt:lpstr>Material Costs</vt:lpstr>
      <vt:lpstr>Material Costs </vt:lpstr>
      <vt:lpstr>Construction &amp; Maintenance Plan</vt:lpstr>
      <vt:lpstr>Funding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Nzulezu Water Tower</dc:title>
  <dc:creator>Bridget M</dc:creator>
  <cp:lastModifiedBy>Bridget M</cp:lastModifiedBy>
  <cp:revision>4</cp:revision>
  <dcterms:modified xsi:type="dcterms:W3CDTF">2017-12-07T17:09:35Z</dcterms:modified>
</cp:coreProperties>
</file>