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82" r:id="rId2"/>
    <p:sldId id="429" r:id="rId3"/>
    <p:sldId id="430" r:id="rId4"/>
    <p:sldId id="459" r:id="rId5"/>
    <p:sldId id="431" r:id="rId6"/>
    <p:sldId id="419" r:id="rId7"/>
    <p:sldId id="432" r:id="rId8"/>
    <p:sldId id="433" r:id="rId9"/>
    <p:sldId id="439" r:id="rId10"/>
    <p:sldId id="434" r:id="rId11"/>
    <p:sldId id="436" r:id="rId12"/>
    <p:sldId id="438" r:id="rId13"/>
    <p:sldId id="435" r:id="rId14"/>
    <p:sldId id="440" r:id="rId15"/>
    <p:sldId id="422" r:id="rId16"/>
    <p:sldId id="458" r:id="rId17"/>
    <p:sldId id="420" r:id="rId18"/>
    <p:sldId id="442" r:id="rId19"/>
    <p:sldId id="446" r:id="rId20"/>
    <p:sldId id="444" r:id="rId21"/>
    <p:sldId id="443" r:id="rId22"/>
    <p:sldId id="445" r:id="rId23"/>
    <p:sldId id="423" r:id="rId24"/>
    <p:sldId id="424" r:id="rId25"/>
    <p:sldId id="425" r:id="rId26"/>
    <p:sldId id="449" r:id="rId27"/>
    <p:sldId id="426" r:id="rId28"/>
    <p:sldId id="460" r:id="rId29"/>
    <p:sldId id="456" r:id="rId30"/>
    <p:sldId id="451" r:id="rId31"/>
    <p:sldId id="461" r:id="rId32"/>
    <p:sldId id="462" r:id="rId33"/>
    <p:sldId id="463" r:id="rId34"/>
    <p:sldId id="464" r:id="rId35"/>
    <p:sldId id="457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980" autoAdjust="0"/>
  </p:normalViewPr>
  <p:slideViewPr>
    <p:cSldViewPr snapToGrid="0">
      <p:cViewPr varScale="1">
        <p:scale>
          <a:sx n="92" d="100"/>
          <a:sy n="92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8FFC1089-4B23-4D68-81BE-9B65BBFC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CC11BD2-67B3-48FA-BA12-9044CA37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KFF and KEEN. Discuss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a</a:t>
            </a:r>
            <a:r>
              <a:rPr lang="en-US" baseline="0" dirty="0" smtClean="0"/>
              <a:t> question is like a piece of art, music or other personal creation, be proud of it, take ownership, and explore!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4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roles are combined in a 3 person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done in lab, Black</a:t>
            </a:r>
            <a:r>
              <a:rPr lang="en-US" baseline="0" dirty="0" smtClean="0"/>
              <a:t> done only a few times</a:t>
            </a:r>
            <a:r>
              <a:rPr lang="en-US" dirty="0" smtClean="0"/>
              <a:t> during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the QFT Discussion </a:t>
            </a:r>
            <a:r>
              <a:rPr lang="en-US" dirty="0" smtClean="0"/>
              <a:t>Handout to have students</a:t>
            </a:r>
            <a:r>
              <a:rPr lang="en-US" baseline="0" dirty="0" smtClean="0"/>
              <a:t> discuss the importance and challenge of adhering to these rules</a:t>
            </a:r>
            <a:r>
              <a:rPr lang="en-US" dirty="0" smtClean="0"/>
              <a:t>. Note that this could be done AFTER the first QFT exercise is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4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3 minutes individually</a:t>
            </a:r>
            <a:r>
              <a:rPr lang="en-US" baseline="0" dirty="0" smtClean="0"/>
              <a:t> and 3 minutes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5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 a couple</a:t>
            </a:r>
            <a:r>
              <a:rPr lang="en-US" baseline="0" dirty="0" smtClean="0"/>
              <a:t> of minutes to go over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how confusing the relationships are between units in the Imperial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Imperial</a:t>
            </a:r>
            <a:r>
              <a:rPr lang="en-US" baseline="0" dirty="0" smtClean="0"/>
              <a:t> units are even more confusing for power!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8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review prior</a:t>
            </a:r>
            <a:r>
              <a:rPr lang="en-US" baseline="0" dirty="0" smtClean="0"/>
              <a:t> to QFT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a brief</a:t>
            </a:r>
            <a:r>
              <a:rPr lang="en-US" baseline="0" dirty="0" smtClean="0"/>
              <a:t> description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70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 students to keep asking </a:t>
            </a:r>
            <a:r>
              <a:rPr lang="en-US" dirty="0" smtClean="0"/>
              <a:t>questions if necessary.</a:t>
            </a:r>
            <a:r>
              <a:rPr lang="en-US" baseline="0" dirty="0" smtClean="0"/>
              <a:t> May have to emphasize not to discuss the questions are to talk about the quality of the question. Even if a student says “Good question”, remind them not to discuss </a:t>
            </a:r>
            <a:r>
              <a:rPr lang="en-US" baseline="0" smtClean="0"/>
              <a:t>question quality!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top 3 questions</a:t>
            </a:r>
            <a:r>
              <a:rPr lang="en-US" baseline="0" dirty="0" smtClean="0"/>
              <a:t> if preferred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65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read through all reflection prompts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1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Communicating the value of an idea…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important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addressed? 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Who is the audience (stakeholders)?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 relevant stakeholder pain points? Opportunities?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pproach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address the need? The approach can be technical or business related.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stakeholders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enefit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idea? How?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associated costs to the stakeholder?</a:t>
            </a:r>
          </a:p>
          <a:p>
            <a:r>
              <a:rPr lang="en-US" dirty="0" smtClean="0"/>
              <a:t>What is the </a:t>
            </a:r>
            <a:r>
              <a:rPr lang="en-US" b="1" u="sng" dirty="0" smtClean="0"/>
              <a:t>C</a:t>
            </a:r>
            <a:r>
              <a:rPr lang="en-US" b="1" dirty="0" smtClean="0"/>
              <a:t>ompetition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28BC-D909-42AD-B598-1B2D717B70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4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19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Audience/Stakeholder</a:t>
            </a:r>
            <a:r>
              <a:rPr lang="en-US" dirty="0" smtClean="0"/>
              <a:t> = Cable</a:t>
            </a:r>
            <a:r>
              <a:rPr lang="en-US" baseline="0" dirty="0" smtClean="0"/>
              <a:t> Company</a:t>
            </a:r>
          </a:p>
          <a:p>
            <a:r>
              <a:rPr lang="en-US" b="1" u="sng" baseline="0" dirty="0" smtClean="0"/>
              <a:t>Need</a:t>
            </a:r>
            <a:r>
              <a:rPr lang="en-US" baseline="0" dirty="0" smtClean="0"/>
              <a:t>: Important ($5 billion) business opportunity</a:t>
            </a:r>
          </a:p>
          <a:p>
            <a:r>
              <a:rPr lang="en-US" baseline="0" dirty="0" smtClean="0"/>
              <a:t>Pain Point: No market share</a:t>
            </a:r>
          </a:p>
          <a:p>
            <a:r>
              <a:rPr lang="en-US" baseline="0" dirty="0" smtClean="0"/>
              <a:t>Customer (other stakeholder) pain points: Returning rentals and late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28BC-D909-42AD-B598-1B2D717B70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36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Approach</a:t>
            </a:r>
            <a:r>
              <a:rPr lang="en-US" dirty="0" smtClean="0"/>
              <a:t>: Idea is now mentioned: Video</a:t>
            </a:r>
            <a:r>
              <a:rPr lang="en-US" baseline="0" dirty="0" smtClean="0"/>
              <a:t> on Demand using cable</a:t>
            </a:r>
          </a:p>
          <a:p>
            <a:r>
              <a:rPr lang="en-US" baseline="0" dirty="0" smtClean="0"/>
              <a:t>What is it: movies available to cable customers through cable channel</a:t>
            </a:r>
          </a:p>
          <a:p>
            <a:r>
              <a:rPr lang="en-US" baseline="0" dirty="0" smtClean="0"/>
              <a:t>How is it implemented/brought to market: Through existing cable infrastructure! No capital needs!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28BC-D909-42AD-B598-1B2D717B70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5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Benefits per costs</a:t>
            </a:r>
            <a:r>
              <a:rPr lang="en-US" dirty="0" smtClean="0"/>
              <a:t>: What are the benefits and costs to each</a:t>
            </a:r>
            <a:r>
              <a:rPr lang="en-US" baseline="0" dirty="0" smtClean="0"/>
              <a:t> relevant stakeholder</a:t>
            </a:r>
          </a:p>
          <a:p>
            <a:r>
              <a:rPr lang="en-US" baseline="0" dirty="0" smtClean="0"/>
              <a:t>Be specific! Requires data and analysis to back it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28BC-D909-42AD-B598-1B2D717B70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8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Competition</a:t>
            </a:r>
            <a:r>
              <a:rPr lang="en-US" dirty="0" smtClean="0"/>
              <a:t>: Identify specific competing solutions</a:t>
            </a:r>
            <a:r>
              <a:rPr lang="en-US" baseline="0" dirty="0" smtClean="0"/>
              <a:t> and identify the unique and specific benefits over the competition!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28BC-D909-42AD-B598-1B2D717B70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~10 min. Instructor</a:t>
            </a:r>
            <a:r>
              <a:rPr lang="en-US" baseline="0" dirty="0" smtClean="0"/>
              <a:t> writes down the characteristics and then discuss categorization as a class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4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story to illustrate the importance of question formulation.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concept is nontrivial it</a:t>
            </a:r>
            <a:r>
              <a:rPr lang="en-US" baseline="0" dirty="0" smtClean="0"/>
              <a:t> is good to ask a question about a topic, even if was just described by the instructor, but be sure to be specific on what is unclear!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specific</a:t>
            </a:r>
            <a:r>
              <a:rPr lang="en-US" baseline="0" dirty="0" smtClean="0"/>
              <a:t> with your questions!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blanket statements of ignorance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purely</a:t>
            </a:r>
            <a:r>
              <a:rPr lang="en-US" baseline="0" dirty="0" smtClean="0"/>
              <a:t> logistical questions, such as “will this be on the exam?” Study early and practice a lot so you don’t end up like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11BD2-67B3-48FA-BA12-9044CA374C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52989-12EA-4251-93EB-9D41AEC4B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6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1DE9-A5E3-4CED-8AE9-48B1B93980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625BE-C530-4F12-92E2-9BA629E96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8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5C2C-7FB2-49DA-8DED-828301318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4E840-F967-4FE9-935B-FCFDE615B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EA256-115C-41FE-9715-A172447BD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996B5-34A7-407D-A21C-B158625A45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74F0F-B628-484B-9ABA-6E0E6DC74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8510B-517B-40A9-B8A5-E8648D4C7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E495B-EB82-4903-A23F-B29BBB4A34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D0E4-A24D-4CA6-93B3-CCC4E6A93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0ED7A7-4036-4155-9C09-F0C4B5657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50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4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HvRpuemg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iLAJGDGt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fdgKZ_3Zco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s2hULhXf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ECCS 2311  Electric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046" y="3886200"/>
            <a:ext cx="8071339" cy="1752600"/>
          </a:xfrm>
        </p:spPr>
        <p:txBody>
          <a:bodyPr/>
          <a:lstStyle/>
          <a:p>
            <a:r>
              <a:rPr lang="en-US" dirty="0" smtClean="0"/>
              <a:t>Lab 0: QFT &amp; NABC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83"/>
            <a:ext cx="8229600" cy="7188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That being said…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5" descr="Image result for question formation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question formation me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88" y="1195396"/>
            <a:ext cx="5982714" cy="498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2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83"/>
            <a:ext cx="8229600" cy="7188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That being said…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5" descr="Image result for question formation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question formation me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8" y="1362804"/>
            <a:ext cx="8081934" cy="4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83"/>
            <a:ext cx="8229600" cy="7188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That being said…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5" descr="Image result for question formation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question formation me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0406"/>
            <a:ext cx="5574323" cy="42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 </a:t>
            </a:r>
            <a:r>
              <a:rPr lang="en-US" sz="3600" dirty="0"/>
              <a:t>forming 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empowering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591408"/>
            <a:ext cx="8229600" cy="4525963"/>
          </a:xfrm>
        </p:spPr>
        <p:txBody>
          <a:bodyPr/>
          <a:lstStyle/>
          <a:p>
            <a:r>
              <a:rPr lang="en-US" sz="2800" dirty="0" smtClean="0"/>
              <a:t>Good questions are like keys</a:t>
            </a:r>
          </a:p>
          <a:p>
            <a:pPr lvl="1"/>
            <a:r>
              <a:rPr lang="en-US" sz="2600" dirty="0" smtClean="0"/>
              <a:t>Unlock the doors to knowledge</a:t>
            </a:r>
          </a:p>
          <a:p>
            <a:pPr lvl="1"/>
            <a:r>
              <a:rPr lang="en-US" sz="2600" dirty="0" smtClean="0"/>
              <a:t>Must walk through</a:t>
            </a:r>
          </a:p>
          <a:p>
            <a:r>
              <a:rPr lang="en-US" sz="2800" dirty="0" smtClean="0"/>
              <a:t>Questions are your creation</a:t>
            </a:r>
          </a:p>
          <a:p>
            <a:pPr lvl="1"/>
            <a:r>
              <a:rPr lang="en-US" sz="2400" dirty="0" smtClean="0"/>
              <a:t>Take ownership!</a:t>
            </a:r>
          </a:p>
          <a:p>
            <a:pPr lvl="1"/>
            <a:r>
              <a:rPr lang="en-US" sz="2400" dirty="0" smtClean="0"/>
              <a:t>Explore!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46" y="2684664"/>
            <a:ext cx="3894992" cy="28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0619" y="2508757"/>
            <a:ext cx="2734436" cy="2130669"/>
            <a:chOff x="5081954" y="3053861"/>
            <a:chExt cx="3012831" cy="2130669"/>
          </a:xfrm>
        </p:grpSpPr>
        <p:grpSp>
          <p:nvGrpSpPr>
            <p:cNvPr id="5" name="Group 4"/>
            <p:cNvGrpSpPr/>
            <p:nvPr/>
          </p:nvGrpSpPr>
          <p:grpSpPr>
            <a:xfrm>
              <a:off x="5081954" y="3053861"/>
              <a:ext cx="2869223" cy="2130669"/>
              <a:chOff x="5081954" y="3053861"/>
              <a:chExt cx="2869223" cy="2130669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49" y="3233738"/>
                <a:ext cx="2600325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081954" y="3174023"/>
                <a:ext cx="439615" cy="4484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27785" y="3130061"/>
                <a:ext cx="439615" cy="3165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925408" y="3053861"/>
                <a:ext cx="926123" cy="3165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511562" y="3132992"/>
                <a:ext cx="439615" cy="4484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70532" y="4736122"/>
                <a:ext cx="439615" cy="4484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49362" y="4700954"/>
                <a:ext cx="439615" cy="4484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655170" y="3839307"/>
              <a:ext cx="439615" cy="448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0"/>
          <a:stretch/>
        </p:blipFill>
        <p:spPr bwMode="auto">
          <a:xfrm>
            <a:off x="4296532" y="1319216"/>
            <a:ext cx="2362200" cy="174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028700"/>
            <a:ext cx="8431823" cy="524021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Characteristic Thinking Modes used in QFT</a:t>
            </a:r>
          </a:p>
          <a:p>
            <a:pPr lvl="1"/>
            <a:r>
              <a:rPr lang="en-US" b="1" dirty="0"/>
              <a:t>Divergent Thinking</a:t>
            </a:r>
          </a:p>
          <a:p>
            <a:pPr lvl="2"/>
            <a:r>
              <a:rPr lang="en-US" sz="2600" dirty="0" smtClean="0"/>
              <a:t>Brainstorming</a:t>
            </a:r>
          </a:p>
          <a:p>
            <a:pPr lvl="2"/>
            <a:endParaRPr lang="en-US" sz="1300" dirty="0" smtClean="0"/>
          </a:p>
          <a:p>
            <a:pPr lvl="2"/>
            <a:endParaRPr lang="en-US" sz="2600" dirty="0"/>
          </a:p>
          <a:p>
            <a:pPr lvl="1"/>
            <a:r>
              <a:rPr lang="en-US" b="1" dirty="0"/>
              <a:t>Convergent Thinking</a:t>
            </a:r>
          </a:p>
          <a:p>
            <a:pPr lvl="2"/>
            <a:r>
              <a:rPr lang="en-US" sz="2600" dirty="0"/>
              <a:t>Analyze </a:t>
            </a:r>
            <a:r>
              <a:rPr lang="en-US" sz="2600" dirty="0" smtClean="0"/>
              <a:t>&amp; Synthesize</a:t>
            </a:r>
          </a:p>
          <a:p>
            <a:pPr lvl="2"/>
            <a:endParaRPr lang="en-US" sz="2600" dirty="0" smtClean="0"/>
          </a:p>
          <a:p>
            <a:pPr lvl="2"/>
            <a:endParaRPr lang="en-US" sz="1300" dirty="0"/>
          </a:p>
          <a:p>
            <a:pPr lvl="1"/>
            <a:r>
              <a:rPr lang="en-US" b="1" dirty="0"/>
              <a:t>Metacognition</a:t>
            </a:r>
          </a:p>
          <a:p>
            <a:pPr lvl="2"/>
            <a:r>
              <a:rPr lang="en-US" sz="2600" dirty="0"/>
              <a:t>Think about </a:t>
            </a:r>
            <a:r>
              <a:rPr lang="en-US" sz="2600" dirty="0" smtClean="0"/>
              <a:t>your own </a:t>
            </a:r>
            <a:r>
              <a:rPr lang="en-US" sz="2600" dirty="0"/>
              <a:t>learning </a:t>
            </a:r>
            <a:endParaRPr lang="en-US" sz="2600" dirty="0" smtClean="0"/>
          </a:p>
          <a:p>
            <a:pPr lvl="2"/>
            <a:r>
              <a:rPr lang="en-US" sz="2600" dirty="0" smtClean="0"/>
              <a:t>&amp; </a:t>
            </a:r>
            <a:r>
              <a:rPr lang="en-US" sz="2600" dirty="0"/>
              <a:t>thought </a:t>
            </a:r>
            <a:r>
              <a:rPr lang="en-US" sz="2600" dirty="0" smtClean="0"/>
              <a:t>processes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2" y="184642"/>
            <a:ext cx="7297615" cy="90768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Question Formulation Technique (QFT)</a:t>
            </a:r>
            <a:endParaRPr lang="en-US" sz="3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97" y="4659189"/>
            <a:ext cx="2618594" cy="19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1"/>
            <a:ext cx="8229600" cy="9076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QFT Teams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266092"/>
            <a:ext cx="8431823" cy="5169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Groups of 3 to 4 students (pair up lab teams)</a:t>
            </a:r>
          </a:p>
          <a:p>
            <a:r>
              <a:rPr lang="en-US" dirty="0" smtClean="0"/>
              <a:t>Roles similar to ENGR 1041/1051</a:t>
            </a:r>
          </a:p>
          <a:p>
            <a:r>
              <a:rPr lang="en-US" dirty="0" smtClean="0"/>
              <a:t>Recorder</a:t>
            </a:r>
          </a:p>
          <a:p>
            <a:pPr lvl="1"/>
            <a:r>
              <a:rPr lang="en-US" dirty="0" smtClean="0"/>
              <a:t>Does the writing/typing</a:t>
            </a:r>
          </a:p>
          <a:p>
            <a:r>
              <a:rPr lang="en-US" dirty="0" smtClean="0"/>
              <a:t>Coordinator</a:t>
            </a:r>
          </a:p>
          <a:p>
            <a:pPr lvl="1"/>
            <a:r>
              <a:rPr lang="en-US" dirty="0" smtClean="0"/>
              <a:t>Facilitates discussion of refining questions and</a:t>
            </a:r>
          </a:p>
          <a:p>
            <a:pPr lvl="1"/>
            <a:r>
              <a:rPr lang="en-US" dirty="0" smtClean="0"/>
              <a:t>Monitors decision making process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Reviewer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Double checks to ensure there are no errors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Consultant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Ensures all members have equal input &amp; interfaces with instructor, as needed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74"/>
            <a:ext cx="8229600" cy="9076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QFT Framework (Steps)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505243"/>
            <a:ext cx="8431823" cy="4930726"/>
          </a:xfrm>
        </p:spPr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Produce Many Questions </a:t>
            </a:r>
            <a:r>
              <a:rPr lang="en-US" dirty="0" smtClean="0">
                <a:solidFill>
                  <a:schemeClr val="tx2"/>
                </a:solidFill>
              </a:rPr>
              <a:t>[Divergent Thinking]</a:t>
            </a:r>
          </a:p>
          <a:p>
            <a:pPr marL="1314450" lvl="2" indent="-514350"/>
            <a:r>
              <a:rPr lang="en-US" i="1" dirty="0" smtClean="0"/>
              <a:t>Question-storm</a:t>
            </a:r>
            <a:r>
              <a:rPr lang="en-US" dirty="0" smtClean="0"/>
              <a:t> on the </a:t>
            </a:r>
            <a:r>
              <a:rPr lang="en-US" u="sng" dirty="0" smtClean="0"/>
              <a:t>Question Focus</a:t>
            </a:r>
            <a:r>
              <a:rPr lang="en-US" dirty="0" smtClean="0"/>
              <a:t> (</a:t>
            </a:r>
            <a:r>
              <a:rPr lang="en-US" b="1" u="sng" dirty="0" err="1" smtClean="0"/>
              <a:t>QFocus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Improve the Questions </a:t>
            </a:r>
            <a:r>
              <a:rPr lang="en-US" dirty="0" smtClean="0">
                <a:solidFill>
                  <a:schemeClr val="tx2"/>
                </a:solidFill>
              </a:rPr>
              <a:t>[Convergent Thinking]</a:t>
            </a:r>
          </a:p>
          <a:p>
            <a:pPr marL="1257300" lvl="2" indent="-457200"/>
            <a:r>
              <a:rPr lang="en-US" dirty="0" smtClean="0"/>
              <a:t>Open-ended vs. Closed-ended Questions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Prioritize the Questions </a:t>
            </a:r>
            <a:r>
              <a:rPr lang="en-US" dirty="0" smtClean="0">
                <a:solidFill>
                  <a:schemeClr val="tx2"/>
                </a:solidFill>
              </a:rPr>
              <a:t>[Convergent Thinking]</a:t>
            </a:r>
          </a:p>
          <a:p>
            <a:pPr marL="1257300" lvl="2" indent="-457200"/>
            <a:r>
              <a:rPr lang="en-US" dirty="0" smtClean="0"/>
              <a:t>Top 5 questions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Explore the questions </a:t>
            </a:r>
            <a:r>
              <a:rPr lang="en-US" dirty="0" smtClean="0"/>
              <a:t>[Divergent/Convergent]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Reflect on the process </a:t>
            </a:r>
            <a:r>
              <a:rPr lang="en-US" dirty="0" smtClean="0"/>
              <a:t>[Metacognition]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14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QFT Rules in Producing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9" y="1415565"/>
            <a:ext cx="8660422" cy="4888523"/>
          </a:xfrm>
        </p:spPr>
        <p:txBody>
          <a:bodyPr>
            <a:normAutofit/>
          </a:bodyPr>
          <a:lstStyle/>
          <a:p>
            <a:r>
              <a:rPr lang="en-US" dirty="0" smtClean="0"/>
              <a:t>4 Cardinal 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/>
              <a:t>Ask as many questions as possible in the allotted time.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/>
              <a:t>Do </a:t>
            </a:r>
            <a:r>
              <a:rPr lang="en-US" sz="2600" b="1" dirty="0"/>
              <a:t>not answer or discuss the questions and do not judge the quality of the questions!</a:t>
            </a:r>
            <a:endParaRPr lang="en-US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/>
              <a:t>Write the question exactly as stated (include even grammatical errors!)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/>
              <a:t>Articulate </a:t>
            </a:r>
            <a:r>
              <a:rPr lang="en-US" sz="2600" b="1" dirty="0"/>
              <a:t>everything as a question (no statements allowed</a:t>
            </a:r>
            <a:r>
              <a:rPr lang="en-US" sz="2600" b="1" dirty="0" smtClean="0"/>
              <a:t>).</a:t>
            </a:r>
          </a:p>
          <a:p>
            <a:pPr marL="571500" indent="-514350"/>
            <a:r>
              <a:rPr lang="en-US" sz="3000" dirty="0" smtClean="0"/>
              <a:t>Discussion of Rules in groups</a:t>
            </a:r>
          </a:p>
          <a:p>
            <a:pPr marL="971550" lvl="1" indent="-514350"/>
            <a:r>
              <a:rPr lang="en-US" sz="2600" dirty="0" smtClean="0">
                <a:solidFill>
                  <a:srgbClr val="FF0000"/>
                </a:solidFill>
              </a:rPr>
              <a:t>[Select a recorder]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6" y="133967"/>
            <a:ext cx="8229600" cy="921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SI prefixes:  Must memorize these prefixes to easily communicate order of magnitude of physical quantities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35366"/>
              </p:ext>
            </p:extLst>
          </p:nvPr>
        </p:nvGraphicFramePr>
        <p:xfrm>
          <a:off x="349860" y="1116618"/>
          <a:ext cx="5356347" cy="5688102"/>
        </p:xfrm>
        <a:graphic>
          <a:graphicData uri="http://schemas.openxmlformats.org/drawingml/2006/table">
            <a:tbl>
              <a:tblPr firstRow="1" firstCol="1" bandRow="1"/>
              <a:tblGrid>
                <a:gridCol w="79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Power of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Prefix Symbol (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Symbol (Pair)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(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Ans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Symbol (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Ans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36758"/>
              </p:ext>
            </p:extLst>
          </p:nvPr>
        </p:nvGraphicFramePr>
        <p:xfrm>
          <a:off x="5968656" y="1091146"/>
          <a:ext cx="2788481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140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Prefix Word Bank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Prefix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Symbol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giga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kilo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μ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milli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nano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pico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yocto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yotta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zepto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zetta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6" y="133967"/>
            <a:ext cx="8229600" cy="921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SI prefixes:  Must memorize these prefixes to easily communicate order of magnitude of physical quantities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97838"/>
              </p:ext>
            </p:extLst>
          </p:nvPr>
        </p:nvGraphicFramePr>
        <p:xfrm>
          <a:off x="349860" y="1099035"/>
          <a:ext cx="5356347" cy="5669347"/>
        </p:xfrm>
        <a:graphic>
          <a:graphicData uri="http://schemas.openxmlformats.org/drawingml/2006/table">
            <a:tbl>
              <a:tblPr firstRow="1" firstCol="1" bandRow="1"/>
              <a:tblGrid>
                <a:gridCol w="79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Power of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Prefix Symbol (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Symbol (Pair)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(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Ans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Symbol (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Ans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yotta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zetta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peta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giga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mega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kilo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milli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micro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μ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nano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pico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femto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atto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zepto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yocto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16568"/>
              </p:ext>
            </p:extLst>
          </p:nvPr>
        </p:nvGraphicFramePr>
        <p:xfrm>
          <a:off x="5968656" y="1091146"/>
          <a:ext cx="2788481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140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Prefix Word Bank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Prefix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Symbol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giga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kilo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μ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milli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nano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pico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yocto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yotta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zepto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zetta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Entrepreneurship in Engineering</a:t>
            </a:r>
          </a:p>
          <a:p>
            <a:endParaRPr lang="en-US" dirty="0"/>
          </a:p>
          <a:p>
            <a:r>
              <a:rPr lang="en-US" dirty="0" smtClean="0"/>
              <a:t>3 C’s of entrepreneurial mindset</a:t>
            </a:r>
          </a:p>
          <a:p>
            <a:pPr lvl="1"/>
            <a:r>
              <a:rPr lang="en-US" dirty="0" smtClean="0"/>
              <a:t>Curiosity</a:t>
            </a:r>
          </a:p>
          <a:p>
            <a:pPr lvl="1"/>
            <a:r>
              <a:rPr lang="en-US" dirty="0" smtClean="0"/>
              <a:t>Connections</a:t>
            </a:r>
          </a:p>
          <a:p>
            <a:pPr lvl="1"/>
            <a:r>
              <a:rPr lang="en-US" dirty="0" smtClean="0"/>
              <a:t>Creating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9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 vs. Imperial Units (Length)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546"/>
            <a:ext cx="8229600" cy="52226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 units of length</a:t>
            </a:r>
          </a:p>
          <a:p>
            <a:pPr lvl="1"/>
            <a:r>
              <a:rPr lang="en-US" dirty="0" smtClean="0"/>
              <a:t>Meter [m]</a:t>
            </a:r>
          </a:p>
          <a:p>
            <a:pPr lvl="1"/>
            <a:r>
              <a:rPr lang="en-US" dirty="0" smtClean="0"/>
              <a:t>SI prefixes used to denote larger or smaller units in length.</a:t>
            </a:r>
          </a:p>
          <a:p>
            <a:r>
              <a:rPr lang="en-US" dirty="0" smtClean="0"/>
              <a:t>Imperial units of length</a:t>
            </a:r>
          </a:p>
          <a:p>
            <a:pPr lvl="1"/>
            <a:r>
              <a:rPr lang="en-US" dirty="0" smtClean="0"/>
              <a:t>Thou [</a:t>
            </a:r>
            <a:r>
              <a:rPr lang="en-US" dirty="0" err="1" smtClean="0"/>
              <a:t>th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Inch [in] = 1000 </a:t>
            </a:r>
            <a:r>
              <a:rPr lang="en-US" dirty="0" err="1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Foot [</a:t>
            </a:r>
            <a:r>
              <a:rPr lang="en-US" dirty="0" err="1" smtClean="0"/>
              <a:t>ft</a:t>
            </a:r>
            <a:r>
              <a:rPr lang="en-US" dirty="0" smtClean="0"/>
              <a:t>] = 12 in</a:t>
            </a:r>
          </a:p>
          <a:p>
            <a:pPr lvl="1"/>
            <a:r>
              <a:rPr lang="en-US" dirty="0" smtClean="0"/>
              <a:t>Yard [</a:t>
            </a:r>
            <a:r>
              <a:rPr lang="en-US" dirty="0" err="1" smtClean="0"/>
              <a:t>yd</a:t>
            </a:r>
            <a:r>
              <a:rPr lang="en-US" dirty="0" smtClean="0"/>
              <a:t>] = 3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smtClean="0"/>
              <a:t>Chain [</a:t>
            </a:r>
            <a:r>
              <a:rPr lang="en-US" dirty="0" err="1" smtClean="0"/>
              <a:t>ch</a:t>
            </a:r>
            <a:r>
              <a:rPr lang="en-US" dirty="0" smtClean="0"/>
              <a:t>] = 22 </a:t>
            </a:r>
            <a:r>
              <a:rPr lang="en-US" dirty="0" err="1" smtClean="0"/>
              <a:t>yd</a:t>
            </a:r>
            <a:endParaRPr lang="en-US" dirty="0" smtClean="0"/>
          </a:p>
          <a:p>
            <a:pPr lvl="1"/>
            <a:r>
              <a:rPr lang="en-US" dirty="0" smtClean="0"/>
              <a:t>Furlong [fur] = 10 </a:t>
            </a:r>
            <a:r>
              <a:rPr lang="en-US" dirty="0" err="1" smtClean="0"/>
              <a:t>ch</a:t>
            </a:r>
            <a:endParaRPr lang="en-US" dirty="0" smtClean="0"/>
          </a:p>
          <a:p>
            <a:pPr lvl="1"/>
            <a:r>
              <a:rPr lang="en-US" dirty="0" smtClean="0"/>
              <a:t>Mile [ml] = 8 fur</a:t>
            </a:r>
          </a:p>
          <a:p>
            <a:pPr lvl="1"/>
            <a:r>
              <a:rPr lang="en-US" dirty="0" smtClean="0"/>
              <a:t>League [lea] = 3 ml</a:t>
            </a:r>
          </a:p>
        </p:txBody>
      </p:sp>
    </p:spTree>
    <p:extLst>
      <p:ext uri="{BB962C8B-B14F-4D97-AF65-F5344CB8AC3E}">
        <p14:creationId xmlns:p14="http://schemas.microsoft.com/office/powerpoint/2010/main" val="968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0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 vs. Imperial Units (Power)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546"/>
            <a:ext cx="8229600" cy="5222631"/>
          </a:xfrm>
        </p:spPr>
        <p:txBody>
          <a:bodyPr>
            <a:normAutofit/>
          </a:bodyPr>
          <a:lstStyle/>
          <a:p>
            <a:r>
              <a:rPr lang="en-US" dirty="0" smtClean="0"/>
              <a:t>SI power</a:t>
            </a:r>
          </a:p>
          <a:p>
            <a:pPr lvl="1"/>
            <a:r>
              <a:rPr lang="en-US" dirty="0" smtClean="0"/>
              <a:t>1 watt = 1 joule/second</a:t>
            </a:r>
          </a:p>
          <a:p>
            <a:r>
              <a:rPr lang="en-US" dirty="0" smtClean="0"/>
              <a:t>Imperial versions of power</a:t>
            </a:r>
          </a:p>
          <a:p>
            <a:pPr lvl="1"/>
            <a:r>
              <a:rPr lang="en-US" dirty="0" smtClean="0"/>
              <a:t>Mechanical power</a:t>
            </a:r>
          </a:p>
          <a:p>
            <a:pPr lvl="2"/>
            <a:r>
              <a:rPr lang="en-US" dirty="0" smtClean="0"/>
              <a:t>foot-pound-force/second [</a:t>
            </a:r>
            <a:r>
              <a:rPr lang="en-US" dirty="0" err="1" smtClean="0"/>
              <a:t>ft-lbf</a:t>
            </a:r>
            <a:r>
              <a:rPr lang="en-US" dirty="0" smtClean="0"/>
              <a:t>/s]</a:t>
            </a:r>
          </a:p>
          <a:p>
            <a:pPr lvl="2"/>
            <a:r>
              <a:rPr lang="en-US" dirty="0" smtClean="0"/>
              <a:t>Horsepower [</a:t>
            </a:r>
            <a:r>
              <a:rPr lang="en-US" dirty="0" err="1" smtClean="0"/>
              <a:t>hp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1 </a:t>
            </a:r>
            <a:r>
              <a:rPr lang="en-US" dirty="0" err="1" smtClean="0"/>
              <a:t>hp</a:t>
            </a:r>
            <a:r>
              <a:rPr lang="en-US" dirty="0" smtClean="0"/>
              <a:t> = 550 </a:t>
            </a:r>
            <a:r>
              <a:rPr lang="en-US" dirty="0" err="1" smtClean="0"/>
              <a:t>ft-lbf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Thermal power</a:t>
            </a:r>
          </a:p>
          <a:p>
            <a:pPr lvl="2"/>
            <a:r>
              <a:rPr lang="en-US" dirty="0" smtClean="0"/>
              <a:t>British thermal unit/hour [</a:t>
            </a:r>
            <a:r>
              <a:rPr lang="en-US" dirty="0" err="1" smtClean="0"/>
              <a:t>btu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1 </a:t>
            </a:r>
            <a:r>
              <a:rPr lang="en-US" dirty="0" err="1" smtClean="0"/>
              <a:t>hp</a:t>
            </a:r>
            <a:r>
              <a:rPr lang="en-US" dirty="0"/>
              <a:t> </a:t>
            </a:r>
            <a:r>
              <a:rPr lang="en-US" dirty="0" smtClean="0"/>
              <a:t>= 2544.43 </a:t>
            </a:r>
            <a:r>
              <a:rPr lang="en-US" dirty="0" err="1" smtClean="0"/>
              <a:t>btu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7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14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QFT Rules in Producing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9" y="1415565"/>
            <a:ext cx="8660422" cy="4888523"/>
          </a:xfrm>
        </p:spPr>
        <p:txBody>
          <a:bodyPr>
            <a:normAutofit/>
          </a:bodyPr>
          <a:lstStyle/>
          <a:p>
            <a:r>
              <a:rPr lang="en-US" dirty="0" smtClean="0"/>
              <a:t>4 Cardinal 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/>
              <a:t>Ask as many questions as possible in the allotted time.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/>
              <a:t>Do </a:t>
            </a:r>
            <a:r>
              <a:rPr lang="en-US" sz="2600" b="1" dirty="0"/>
              <a:t>not answer or discuss the questions and do not judge the quality of the questions!</a:t>
            </a:r>
            <a:endParaRPr lang="en-US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/>
              <a:t>Write the question exactly as stated (include even grammatical errors!)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/>
              <a:t>Articulate </a:t>
            </a:r>
            <a:r>
              <a:rPr lang="en-US" sz="2600" b="1" dirty="0"/>
              <a:t>everything as a question (no statements allowed</a:t>
            </a:r>
            <a:r>
              <a:rPr lang="en-US" sz="2600" b="1" dirty="0" smtClean="0"/>
              <a:t>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5" y="1600200"/>
            <a:ext cx="8282354" cy="4525963"/>
          </a:xfrm>
        </p:spPr>
        <p:txBody>
          <a:bodyPr/>
          <a:lstStyle/>
          <a:p>
            <a:r>
              <a:rPr lang="en-US" sz="3000" b="1" i="1" dirty="0" smtClean="0"/>
              <a:t>The United States will never adopt SI units!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Step </a:t>
            </a:r>
            <a:r>
              <a:rPr lang="en-US" dirty="0" smtClean="0"/>
              <a:t>1: Produce Many questions</a:t>
            </a:r>
          </a:p>
          <a:p>
            <a:pPr lvl="1"/>
            <a:r>
              <a:rPr lang="en-US" dirty="0" smtClean="0"/>
              <a:t>5 minutes for question forming</a:t>
            </a:r>
          </a:p>
          <a:p>
            <a:pPr lvl="1"/>
            <a:r>
              <a:rPr lang="en-US" dirty="0" smtClean="0"/>
              <a:t>Copy </a:t>
            </a:r>
            <a:r>
              <a:rPr lang="en-US" dirty="0" err="1" smtClean="0"/>
              <a:t>QFocus</a:t>
            </a:r>
            <a:r>
              <a:rPr lang="en-US" dirty="0" smtClean="0"/>
              <a:t> in handout</a:t>
            </a:r>
          </a:p>
          <a:p>
            <a:pPr lvl="1"/>
            <a:r>
              <a:rPr lang="en-US" dirty="0" smtClean="0"/>
              <a:t>Write questions under “</a:t>
            </a:r>
            <a:r>
              <a:rPr lang="en-US" u="sng" dirty="0" smtClean="0"/>
              <a:t>Produce Many Questions</a:t>
            </a:r>
            <a:r>
              <a:rPr lang="en-US" dirty="0" smtClean="0"/>
              <a:t>:”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2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415307"/>
            <a:ext cx="8229600" cy="8947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2: Improve the Questions [5 minutes]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301262"/>
            <a:ext cx="8396654" cy="5090746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Rephrase any statements as questions</a:t>
            </a:r>
          </a:p>
          <a:p>
            <a:pPr lvl="0"/>
            <a:r>
              <a:rPr lang="en-US" sz="3000" dirty="0" smtClean="0"/>
              <a:t>Categorize </a:t>
            </a:r>
            <a:r>
              <a:rPr lang="en-US" sz="3000" dirty="0" smtClean="0"/>
              <a:t>each of the unrefined </a:t>
            </a:r>
            <a:r>
              <a:rPr lang="en-US" sz="3000" dirty="0"/>
              <a:t>questions as </a:t>
            </a:r>
            <a:endParaRPr lang="en-US" sz="3000" dirty="0" smtClean="0"/>
          </a:p>
          <a:p>
            <a:pPr lvl="1"/>
            <a:r>
              <a:rPr lang="en-US" b="1" u="sng" dirty="0" smtClean="0"/>
              <a:t>closed-ended</a:t>
            </a:r>
            <a:r>
              <a:rPr lang="en-US" dirty="0" smtClean="0"/>
              <a:t> </a:t>
            </a:r>
            <a:r>
              <a:rPr lang="en-US" dirty="0"/>
              <a:t>(mark with a ‘c’) or </a:t>
            </a:r>
            <a:endParaRPr lang="en-US" dirty="0" smtClean="0"/>
          </a:p>
          <a:p>
            <a:pPr lvl="1"/>
            <a:r>
              <a:rPr lang="en-US" b="1" u="sng" dirty="0" smtClean="0"/>
              <a:t>open-ended</a:t>
            </a:r>
            <a:r>
              <a:rPr lang="en-US" dirty="0" smtClean="0"/>
              <a:t> </a:t>
            </a:r>
            <a:r>
              <a:rPr lang="en-US" dirty="0"/>
              <a:t>(mark with an ‘o</a:t>
            </a:r>
            <a:r>
              <a:rPr lang="en-US" dirty="0" smtClean="0"/>
              <a:t>’)</a:t>
            </a:r>
            <a:endParaRPr lang="en-US" sz="2600" dirty="0" smtClean="0"/>
          </a:p>
          <a:p>
            <a:pPr lvl="0"/>
            <a:r>
              <a:rPr lang="en-US" sz="2600" dirty="0" smtClean="0"/>
              <a:t>Change closed-ended </a:t>
            </a:r>
            <a:r>
              <a:rPr lang="en-US" sz="2600" dirty="0"/>
              <a:t>questions to </a:t>
            </a:r>
            <a:r>
              <a:rPr lang="en-US" sz="2600" dirty="0" smtClean="0"/>
              <a:t>open-ended </a:t>
            </a:r>
            <a:r>
              <a:rPr lang="en-US" sz="2600" dirty="0"/>
              <a:t>questions</a:t>
            </a:r>
          </a:p>
          <a:p>
            <a:pPr lvl="0"/>
            <a:r>
              <a:rPr lang="en-US" sz="2600" dirty="0" smtClean="0"/>
              <a:t>Consolidate </a:t>
            </a:r>
            <a:r>
              <a:rPr lang="en-US" sz="2600" dirty="0"/>
              <a:t>questions that ask the same thing, or re-word to make them different. </a:t>
            </a:r>
            <a:endParaRPr lang="en-US" sz="2600" dirty="0" smtClean="0"/>
          </a:p>
          <a:p>
            <a:pPr lvl="1"/>
            <a:r>
              <a:rPr lang="en-US" sz="2200" dirty="0" smtClean="0"/>
              <a:t>Note which questions have been combined or eliminated!</a:t>
            </a:r>
            <a:endParaRPr lang="en-US" sz="2200" dirty="0"/>
          </a:p>
          <a:p>
            <a:pPr lvl="0"/>
            <a:r>
              <a:rPr lang="en-US" sz="2600" dirty="0" smtClean="0"/>
              <a:t>Improve </a:t>
            </a:r>
            <a:r>
              <a:rPr lang="en-US" sz="2600" dirty="0"/>
              <a:t>the clarity and specific focus of each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599951"/>
            <a:ext cx="8229600" cy="8947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3: Prioritize the Questions [3 minutes]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828800"/>
            <a:ext cx="8396654" cy="43609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Choose the </a:t>
            </a:r>
            <a:r>
              <a:rPr lang="en-US" dirty="0" smtClean="0"/>
              <a:t>five questions </a:t>
            </a:r>
            <a:r>
              <a:rPr lang="en-US" dirty="0"/>
              <a:t>your group </a:t>
            </a:r>
            <a:r>
              <a:rPr lang="en-US" dirty="0" smtClean="0"/>
              <a:t>feel are best for exploration of the topic.</a:t>
            </a:r>
          </a:p>
          <a:p>
            <a:pPr lvl="0"/>
            <a:r>
              <a:rPr lang="en-US" dirty="0" smtClean="0"/>
              <a:t>Rewrite the top 5 questions in order of importance (#1 being the best) on the handout</a:t>
            </a:r>
          </a:p>
        </p:txBody>
      </p:sp>
    </p:spTree>
    <p:extLst>
      <p:ext uri="{BB962C8B-B14F-4D97-AF65-F5344CB8AC3E}">
        <p14:creationId xmlns:p14="http://schemas.microsoft.com/office/powerpoint/2010/main" val="15467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887"/>
            <a:ext cx="8229600" cy="6837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4: Explore the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011115"/>
            <a:ext cx="8396654" cy="54688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For only 3 QFT exercises throughout the term</a:t>
            </a:r>
          </a:p>
          <a:p>
            <a:pPr lvl="1"/>
            <a:r>
              <a:rPr lang="en-US" dirty="0" smtClean="0"/>
              <a:t>Select </a:t>
            </a:r>
            <a:r>
              <a:rPr lang="en-US" u="sng" dirty="0" smtClean="0"/>
              <a:t>one</a:t>
            </a:r>
            <a:r>
              <a:rPr lang="en-US" dirty="0" smtClean="0"/>
              <a:t> of your favorite questions from the refined list of questions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unique</a:t>
            </a:r>
            <a:r>
              <a:rPr lang="en-US" dirty="0" smtClean="0"/>
              <a:t> (nobody else can select that question)</a:t>
            </a:r>
          </a:p>
          <a:p>
            <a:pPr lvl="1"/>
            <a:r>
              <a:rPr lang="en-US" u="sng" dirty="0" smtClean="0"/>
              <a:t>Research</a:t>
            </a:r>
            <a:r>
              <a:rPr lang="en-US" dirty="0" smtClean="0"/>
              <a:t> the question in search of one or more answers</a:t>
            </a:r>
          </a:p>
          <a:p>
            <a:pPr lvl="2"/>
            <a:r>
              <a:rPr lang="en-US" dirty="0" smtClean="0"/>
              <a:t>Use some of the key words of the question as </a:t>
            </a:r>
            <a:r>
              <a:rPr lang="en-US" i="1" u="sng" dirty="0" smtClean="0"/>
              <a:t>search queries</a:t>
            </a:r>
          </a:p>
          <a:p>
            <a:pPr lvl="1"/>
            <a:r>
              <a:rPr lang="en-US" dirty="0" smtClean="0"/>
              <a:t>Record any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questions </a:t>
            </a:r>
            <a:r>
              <a:rPr lang="en-US" dirty="0" smtClean="0"/>
              <a:t>that arise along the way</a:t>
            </a:r>
          </a:p>
          <a:p>
            <a:pPr lvl="1"/>
            <a:r>
              <a:rPr lang="en-US" dirty="0" smtClean="0"/>
              <a:t>Use at least 1 </a:t>
            </a:r>
            <a:r>
              <a:rPr lang="en-US" i="1" dirty="0" smtClean="0"/>
              <a:t>peer-reviewed/peer-edited</a:t>
            </a:r>
            <a:r>
              <a:rPr lang="en-US" dirty="0" smtClean="0"/>
              <a:t> technical resource (journal article, conference paper, etc.)</a:t>
            </a:r>
          </a:p>
          <a:p>
            <a:pPr lvl="1"/>
            <a:r>
              <a:rPr lang="en-US" dirty="0" smtClean="0"/>
              <a:t>Write a </a:t>
            </a:r>
            <a:r>
              <a:rPr lang="en-US" b="1" dirty="0" smtClean="0"/>
              <a:t>1 to 2-page summary</a:t>
            </a:r>
            <a:r>
              <a:rPr lang="en-US" dirty="0" smtClean="0"/>
              <a:t> of the exploration experience describing new questions, discoveries, and any answers to any of the questions found</a:t>
            </a:r>
          </a:p>
          <a:p>
            <a:pPr lvl="2"/>
            <a:r>
              <a:rPr lang="en-US" dirty="0" smtClean="0"/>
              <a:t>In the summary, write a paragraph about how the technical source aided the exploration process (evaluate it)</a:t>
            </a:r>
          </a:p>
        </p:txBody>
      </p:sp>
    </p:spTree>
    <p:extLst>
      <p:ext uri="{BB962C8B-B14F-4D97-AF65-F5344CB8AC3E}">
        <p14:creationId xmlns:p14="http://schemas.microsoft.com/office/powerpoint/2010/main" val="18801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718"/>
            <a:ext cx="8229600" cy="6837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5: Reflection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608"/>
            <a:ext cx="8229600" cy="574137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5300" dirty="0" smtClean="0"/>
              <a:t>After at least 2 of the QFT Explorations are submitted, write a ½ to 1-page reflection on the lab QFTs</a:t>
            </a:r>
          </a:p>
          <a:p>
            <a:pPr lvl="0"/>
            <a:r>
              <a:rPr lang="en-US" sz="5300" dirty="0" smtClean="0"/>
              <a:t>Focus on how the QFT aided in the following:</a:t>
            </a:r>
          </a:p>
          <a:p>
            <a:pPr lvl="1"/>
            <a:r>
              <a:rPr lang="en-US" sz="4800" dirty="0" smtClean="0"/>
              <a:t>Your ability to ask a lot of questions on electric circuits topic</a:t>
            </a:r>
          </a:p>
          <a:p>
            <a:pPr lvl="1"/>
            <a:r>
              <a:rPr lang="en-US" sz="4800" dirty="0" smtClean="0"/>
              <a:t>Your ability to ask relevant questions on electric circuits topics</a:t>
            </a:r>
          </a:p>
          <a:p>
            <a:pPr lvl="1"/>
            <a:r>
              <a:rPr lang="en-US" sz="4800" dirty="0" smtClean="0"/>
              <a:t>Your tendency to question information that is given without sufficient justification.</a:t>
            </a:r>
          </a:p>
          <a:p>
            <a:pPr lvl="1"/>
            <a:r>
              <a:rPr lang="en-US" sz="4800" dirty="0" smtClean="0"/>
              <a:t>Identification of gaps in your circuit knowledge</a:t>
            </a:r>
          </a:p>
          <a:p>
            <a:pPr lvl="1"/>
            <a:r>
              <a:rPr lang="en-US" sz="4800" dirty="0" smtClean="0"/>
              <a:t>Taking ownership of circuit-related questions and concepts</a:t>
            </a:r>
          </a:p>
          <a:p>
            <a:pPr lvl="1"/>
            <a:r>
              <a:rPr lang="en-US" sz="4800" dirty="0" smtClean="0"/>
              <a:t>Identifying and evaluating technical sources of information for research and exploration</a:t>
            </a:r>
          </a:p>
          <a:p>
            <a:pPr lvl="1"/>
            <a:r>
              <a:rPr lang="en-US" sz="4800" dirty="0" smtClean="0"/>
              <a:t>Discovering new passions related to circuits</a:t>
            </a:r>
          </a:p>
          <a:p>
            <a:pPr lvl="1"/>
            <a:r>
              <a:rPr lang="en-US" sz="4800" dirty="0" smtClean="0"/>
              <a:t>Connecting life experiences with circuit content</a:t>
            </a:r>
          </a:p>
          <a:p>
            <a:pPr lvl="1"/>
            <a:r>
              <a:rPr lang="en-US" sz="4800" dirty="0" smtClean="0"/>
              <a:t>Considering a problem from multiple viewpoints</a:t>
            </a:r>
          </a:p>
          <a:p>
            <a:pPr lvl="1"/>
            <a:r>
              <a:rPr lang="en-US" sz="4800" dirty="0" smtClean="0"/>
              <a:t>Being able to teach and learn from peers through sharing questions and information</a:t>
            </a:r>
          </a:p>
          <a:p>
            <a:pPr lvl="1"/>
            <a:r>
              <a:rPr lang="en-US" sz="4800" dirty="0" smtClean="0"/>
              <a:t>Developing an appreciation of hard </a:t>
            </a:r>
            <a:r>
              <a:rPr lang="en-US" sz="4800" smtClean="0"/>
              <a:t>work </a:t>
            </a:r>
            <a:endParaRPr lang="en-US" sz="4800"/>
          </a:p>
          <a:p>
            <a:pPr lvl="1"/>
            <a:r>
              <a:rPr lang="en-US" sz="4800" smtClean="0"/>
              <a:t>Recognizing </a:t>
            </a:r>
            <a:r>
              <a:rPr lang="en-US" sz="4800" dirty="0" smtClean="0"/>
              <a:t>the benefits of focused and fervent effort</a:t>
            </a:r>
          </a:p>
          <a:p>
            <a:pPr lvl="1"/>
            <a:r>
              <a:rPr lang="en-US" sz="4800" dirty="0" smtClean="0"/>
              <a:t>Did the QFT process engage you more in the content?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97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35" y="363679"/>
            <a:ext cx="7394864" cy="762000"/>
          </a:xfrm>
        </p:spPr>
        <p:txBody>
          <a:bodyPr>
            <a:noAutofit/>
          </a:bodyPr>
          <a:lstStyle/>
          <a:p>
            <a:r>
              <a:rPr lang="en-US" sz="3200" dirty="0"/>
              <a:t>Process for </a:t>
            </a:r>
            <a:r>
              <a:rPr lang="en-US" sz="3200" b="1" dirty="0"/>
              <a:t>Creating Value Propositions</a:t>
            </a:r>
            <a:r>
              <a:rPr lang="en-US" sz="3200" dirty="0"/>
              <a:t>: </a:t>
            </a:r>
            <a:r>
              <a:rPr lang="en-US" sz="3200" b="1" u="sng" dirty="0"/>
              <a:t>NABC </a:t>
            </a:r>
            <a:r>
              <a:rPr lang="en-US" sz="3200" b="1" u="sng" dirty="0" smtClean="0"/>
              <a:t>Framework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99308"/>
            <a:ext cx="8382000" cy="4648200"/>
          </a:xfrm>
        </p:spPr>
        <p:txBody>
          <a:bodyPr>
            <a:normAutofit fontScale="92500" lnSpcReduction="10000"/>
          </a:bodyPr>
          <a:lstStyle/>
          <a:p>
            <a:pPr marL="800100" lvl="3" indent="-3429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Developed by SRI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International*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</a:p>
          <a:p>
            <a:pPr marL="800100" lvl="3" indent="-342900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is the important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</a:t>
            </a:r>
            <a:r>
              <a:rPr lang="en-US" sz="2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eed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2" indent="-342900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pproach</a:t>
            </a:r>
          </a:p>
          <a:p>
            <a:pPr marL="800100" lvl="3" indent="-342900"/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26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pproach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address the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need?</a:t>
            </a:r>
          </a:p>
          <a:p>
            <a:pPr marL="342900" lvl="2" indent="-342900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enefits per Costs</a:t>
            </a:r>
          </a:p>
          <a:p>
            <a:pPr marL="800100" lvl="3" indent="-342900"/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600" b="1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enefits per costs 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approach?</a:t>
            </a:r>
          </a:p>
          <a:p>
            <a:pPr marL="342900" lvl="2" indent="-342900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ompetition</a:t>
            </a:r>
          </a:p>
          <a:p>
            <a:pPr marL="800100" lvl="3" indent="-342900"/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per costs superior to the </a:t>
            </a:r>
            <a:r>
              <a:rPr lang="en-US" sz="2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ompetition’s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alternatives?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04404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*C. R. Carlson and W. W. Wilmot, “Innovation: The Five Disciplines for Creating What </a:t>
            </a:r>
            <a:r>
              <a:rPr lang="en-US" sz="1800" dirty="0" smtClean="0"/>
              <a:t>Customers </a:t>
            </a:r>
            <a:r>
              <a:rPr lang="en-US" sz="1800" dirty="0" smtClean="0"/>
              <a:t>Want.” Crown Business, New York, NY, 2006.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4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46" y="471426"/>
            <a:ext cx="6998119" cy="1069233"/>
          </a:xfrm>
        </p:spPr>
        <p:txBody>
          <a:bodyPr>
            <a:noAutofit/>
          </a:bodyPr>
          <a:lstStyle/>
          <a:p>
            <a:pPr lvl="0"/>
            <a:r>
              <a:rPr lang="en-US" sz="3200" b="1" u="sng" dirty="0" smtClean="0"/>
              <a:t>NABC Method</a:t>
            </a:r>
            <a:r>
              <a:rPr lang="en-US" sz="3200" dirty="0" smtClean="0"/>
              <a:t> can be used to pitch many different ideas</a:t>
            </a:r>
            <a:endParaRPr lang="en-US" sz="3000" b="1" u="sng" dirty="0"/>
          </a:p>
        </p:txBody>
      </p:sp>
      <p:sp>
        <p:nvSpPr>
          <p:cNvPr id="7" name="AutoShape 13" descr="Image result for cell phone"/>
          <p:cNvSpPr>
            <a:spLocks noChangeAspect="1" noChangeArrowheads="1"/>
          </p:cNvSpPr>
          <p:nvPr/>
        </p:nvSpPr>
        <p:spPr bwMode="auto">
          <a:xfrm>
            <a:off x="155575" y="-419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7965" y="2039814"/>
            <a:ext cx="8507381" cy="452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Engineering design </a:t>
            </a:r>
          </a:p>
          <a:p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Business model</a:t>
            </a:r>
          </a:p>
          <a:p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Research idea</a:t>
            </a:r>
          </a:p>
          <a:p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Creative development</a:t>
            </a:r>
          </a:p>
          <a:p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New technique or process to do _________.</a:t>
            </a:r>
          </a:p>
        </p:txBody>
      </p:sp>
    </p:spTree>
    <p:extLst>
      <p:ext uri="{BB962C8B-B14F-4D97-AF65-F5344CB8AC3E}">
        <p14:creationId xmlns:p14="http://schemas.microsoft.com/office/powerpoint/2010/main" val="9399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Mindset</a:t>
            </a:r>
            <a:endParaRPr lang="en-US" dirty="0"/>
          </a:p>
        </p:txBody>
      </p:sp>
      <p:pic>
        <p:nvPicPr>
          <p:cNvPr id="4" name="WZHvRpuemg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045" y="1530229"/>
            <a:ext cx="7908516" cy="44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NABC Video</a:t>
            </a:r>
            <a:endParaRPr lang="en-US" dirty="0"/>
          </a:p>
        </p:txBody>
      </p:sp>
      <p:pic>
        <p:nvPicPr>
          <p:cNvPr id="6" name="iHiLAJGDGt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3131" y="1394826"/>
            <a:ext cx="8274277" cy="46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295400"/>
          </a:xfrm>
        </p:spPr>
        <p:txBody>
          <a:bodyPr>
            <a:noAutofit/>
          </a:bodyPr>
          <a:lstStyle/>
          <a:p>
            <a:r>
              <a:rPr lang="en-US" sz="3400" b="1" dirty="0"/>
              <a:t>NABC Example: Video On-Demand</a:t>
            </a:r>
            <a:br>
              <a:rPr lang="en-US" sz="3400" b="1" dirty="0"/>
            </a:br>
            <a:r>
              <a:rPr lang="en-US" sz="3400" b="1" dirty="0"/>
              <a:t>Pitched to Cable Company (circa 2006</a:t>
            </a:r>
            <a:r>
              <a:rPr lang="en-US" sz="3400" b="1" dirty="0" smtClean="0"/>
              <a:t>)*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724890"/>
            <a:ext cx="8153400" cy="44196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Movie rentals = $5 billion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Currently NO market share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People don’t like 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Returning rentals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Late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Need does not mention the idea!</a:t>
            </a:r>
            <a:endParaRPr 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91935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*C. R. Carlson and W. W. Wilmot, “Innovation: The Five Disciplines for Creating </a:t>
            </a:r>
            <a:r>
              <a:rPr lang="en-US" sz="1800" dirty="0" smtClean="0"/>
              <a:t>What </a:t>
            </a:r>
            <a:r>
              <a:rPr lang="en-US" sz="1800" dirty="0" smtClean="0"/>
              <a:t>Customers Want.” Crown Business, New York, NY, 2006.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16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295400"/>
          </a:xfrm>
        </p:spPr>
        <p:txBody>
          <a:bodyPr>
            <a:noAutofit/>
          </a:bodyPr>
          <a:lstStyle/>
          <a:p>
            <a:r>
              <a:rPr lang="en-US" sz="3400" b="1" dirty="0"/>
              <a:t>NABC Example: Video On-Demand</a:t>
            </a:r>
            <a:br>
              <a:rPr lang="en-US" sz="3400" b="1" dirty="0"/>
            </a:br>
            <a:r>
              <a:rPr lang="en-US" sz="3400" b="1" dirty="0"/>
              <a:t>Pitched to Cable Company (circa 2006</a:t>
            </a:r>
            <a:r>
              <a:rPr lang="en-US" sz="3400" b="1" dirty="0" smtClean="0"/>
              <a:t>)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924800" cy="43434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Video on demand using cable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Access all movies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Use unused cable channel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 capital needs to be invested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295400"/>
          </a:xfrm>
        </p:spPr>
        <p:txBody>
          <a:bodyPr>
            <a:noAutofit/>
          </a:bodyPr>
          <a:lstStyle/>
          <a:p>
            <a:r>
              <a:rPr lang="en-US" sz="3400" b="1" dirty="0"/>
              <a:t>NABC Example: Video On-Demand</a:t>
            </a:r>
            <a:br>
              <a:rPr lang="en-US" sz="3400" b="1" dirty="0"/>
            </a:br>
            <a:r>
              <a:rPr lang="en-US" sz="3400" b="1" dirty="0"/>
              <a:t>Pitched to Cable Company (circa 2006</a:t>
            </a:r>
            <a:r>
              <a:rPr lang="en-US" sz="3400" b="1" dirty="0" smtClean="0"/>
              <a:t>)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924800" cy="434340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Benefits per Costs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Receive $5 revenue per rental</a:t>
            </a:r>
          </a:p>
          <a:p>
            <a:pPr lvl="2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Costs are $4 per rental</a:t>
            </a:r>
          </a:p>
          <a:p>
            <a:pPr lvl="2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Profit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Margin of 20%</a:t>
            </a: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experience as VCR/DVD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need to return!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Late fees are gone!</a:t>
            </a: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market share = 20%!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295400"/>
          </a:xfrm>
        </p:spPr>
        <p:txBody>
          <a:bodyPr>
            <a:noAutofit/>
          </a:bodyPr>
          <a:lstStyle/>
          <a:p>
            <a:r>
              <a:rPr lang="en-US" sz="3400" b="1" dirty="0"/>
              <a:t>NABC Example: Video On-Demand</a:t>
            </a:r>
            <a:br>
              <a:rPr lang="en-US" sz="3400" b="1" dirty="0"/>
            </a:br>
            <a:r>
              <a:rPr lang="en-US" sz="3400" b="1" dirty="0"/>
              <a:t>Pitched to Cable Company (circa 2006</a:t>
            </a:r>
            <a:r>
              <a:rPr lang="en-US" sz="3400" b="1" dirty="0" smtClean="0"/>
              <a:t>)</a:t>
            </a:r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458200" cy="43434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Video on demand system is patented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Only one of its kind at the moment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Brick and mortar movie rental stores</a:t>
            </a:r>
          </a:p>
          <a:p>
            <a:pPr lvl="2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Late fees and returns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Online/mail order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rentals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Disadvantage = handling costs of 75cents/unit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Sending videos back is inconvenient for customers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 spontaneous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rentals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Kickstarter Project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702"/>
            <a:ext cx="8229600" cy="49096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Watch video, read description, identify NABC in their pitch</a:t>
            </a:r>
          </a:p>
          <a:p>
            <a:r>
              <a:rPr lang="en-US" dirty="0" smtClean="0"/>
              <a:t>Which </a:t>
            </a:r>
            <a:r>
              <a:rPr lang="en-US" dirty="0"/>
              <a:t>elements are </a:t>
            </a:r>
            <a:endParaRPr lang="en-US" dirty="0" smtClean="0"/>
          </a:p>
          <a:p>
            <a:pPr lvl="1"/>
            <a:r>
              <a:rPr lang="en-US" dirty="0" smtClean="0"/>
              <a:t>well </a:t>
            </a:r>
            <a:r>
              <a:rPr lang="en-US" dirty="0"/>
              <a:t>supported, clear, and compelling in the pitch</a:t>
            </a:r>
          </a:p>
          <a:p>
            <a:pPr lvl="1"/>
            <a:r>
              <a:rPr lang="en-US" dirty="0" smtClean="0"/>
              <a:t>poorly </a:t>
            </a:r>
            <a:r>
              <a:rPr lang="en-US" dirty="0"/>
              <a:t>supported, unclear, or missing in the pitch.</a:t>
            </a:r>
          </a:p>
          <a:p>
            <a:r>
              <a:rPr lang="en-US" dirty="0"/>
              <a:t>Is the pitch effective in your opinion?</a:t>
            </a:r>
          </a:p>
          <a:p>
            <a:r>
              <a:rPr lang="en-US" dirty="0" smtClean="0"/>
              <a:t>Positive </a:t>
            </a:r>
            <a:r>
              <a:rPr lang="en-US" dirty="0"/>
              <a:t>correspondence between how well the elements of NABC are </a:t>
            </a:r>
            <a:r>
              <a:rPr lang="en-US" dirty="0" smtClean="0"/>
              <a:t>delivered </a:t>
            </a:r>
            <a:r>
              <a:rPr lang="en-US" dirty="0"/>
              <a:t>in the pitch and your opinion of the pitch’s effectiveness?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6"/>
            <a:ext cx="8229600" cy="9106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Course Activities &amp; Assignments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7"/>
            <a:ext cx="8229600" cy="50799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In-Class Group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Midterm Exams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Laboratory </a:t>
            </a:r>
            <a:r>
              <a:rPr lang="en-US" b="1" dirty="0" smtClean="0"/>
              <a:t>Experiments with QFT 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QFT </a:t>
            </a:r>
            <a:r>
              <a:rPr lang="en-US" b="1" dirty="0" smtClean="0"/>
              <a:t>Explorations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QFT </a:t>
            </a:r>
            <a:r>
              <a:rPr lang="en-US" b="1" dirty="0" smtClean="0"/>
              <a:t>Reflection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Circuit Analogy </a:t>
            </a:r>
            <a:r>
              <a:rPr lang="en-US" b="1" dirty="0" smtClean="0"/>
              <a:t>Reflection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Group </a:t>
            </a:r>
            <a:r>
              <a:rPr lang="en-US" b="1" smtClean="0"/>
              <a:t>Problem Reflection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Entrepreneurially </a:t>
            </a:r>
            <a:r>
              <a:rPr lang="en-US" b="1" dirty="0"/>
              <a:t>Minded Learning (EML) Design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" y="204288"/>
            <a:ext cx="7499839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How does the Entrepreneurial Mindset enhance the value of an engineer?</a:t>
            </a:r>
            <a:endParaRPr lang="en-US" sz="3400" dirty="0"/>
          </a:p>
        </p:txBody>
      </p:sp>
      <p:pic>
        <p:nvPicPr>
          <p:cNvPr id="4" name="ufdgKZ_3Zc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4593" y="1414986"/>
            <a:ext cx="7499838" cy="42186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7731" y="5500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Write down elements of the EM you hear and classify under 1 of the 3 C’s.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8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448407"/>
            <a:ext cx="8229600" cy="9516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 Formulation Technique (QFT)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08" y="1512277"/>
            <a:ext cx="8431823" cy="4624754"/>
          </a:xfrm>
        </p:spPr>
        <p:txBody>
          <a:bodyPr>
            <a:normAutofit/>
          </a:bodyPr>
          <a:lstStyle/>
          <a:p>
            <a:r>
              <a:rPr lang="en-US" dirty="0" smtClean="0"/>
              <a:t>Helps students learn how to </a:t>
            </a:r>
            <a:r>
              <a:rPr lang="en-US" i="1" dirty="0" smtClean="0"/>
              <a:t>formulate questions – </a:t>
            </a: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i="1" u="sng" dirty="0" smtClean="0"/>
              <a:t>critical life skill</a:t>
            </a:r>
            <a:r>
              <a:rPr lang="en-US" i="1" dirty="0" smtClean="0"/>
              <a:t>!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Mechanic shop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Engineering job</a:t>
            </a:r>
          </a:p>
          <a:p>
            <a:r>
              <a:rPr lang="en-US" dirty="0" smtClean="0"/>
              <a:t>Questions must be formulated on that which is unknown to us!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76"/>
            <a:ext cx="8229600" cy="9516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Any questions? Is that clear?</a:t>
            </a:r>
            <a:endParaRPr lang="en-US" sz="3600" dirty="0"/>
          </a:p>
        </p:txBody>
      </p:sp>
      <p:pic>
        <p:nvPicPr>
          <p:cNvPr id="5" name="ss2hULhXf0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0438" y="1688490"/>
            <a:ext cx="7674055" cy="43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7" y="3499339"/>
            <a:ext cx="8616462" cy="3094880"/>
          </a:xfrm>
        </p:spPr>
        <p:txBody>
          <a:bodyPr/>
          <a:lstStyle/>
          <a:p>
            <a:r>
              <a:rPr lang="en-US" dirty="0" smtClean="0"/>
              <a:t>All questions come from a lack of understanding!</a:t>
            </a:r>
          </a:p>
          <a:p>
            <a:r>
              <a:rPr lang="en-US" dirty="0" smtClean="0"/>
              <a:t>Asking questions shows potential!</a:t>
            </a:r>
          </a:p>
          <a:p>
            <a:r>
              <a:rPr lang="en-US" dirty="0" smtClean="0"/>
              <a:t>Question formulation is at the heart of ALL scientific and mathematical discoveries!</a:t>
            </a:r>
          </a:p>
          <a:p>
            <a:r>
              <a:rPr lang="en-US" dirty="0" smtClean="0"/>
              <a:t>We want you to ask questions!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56" y="280266"/>
            <a:ext cx="5142035" cy="31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83"/>
            <a:ext cx="8229600" cy="7188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That being said…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5" descr="Image result for question formation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question formation me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5" y="1142996"/>
            <a:ext cx="7364285" cy="495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2163</Words>
  <Application>Microsoft Office PowerPoint</Application>
  <PresentationFormat>On-screen Show (4:3)</PresentationFormat>
  <Paragraphs>543</Paragraphs>
  <Slides>35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ECCS 2311  Electric Circuits</vt:lpstr>
      <vt:lpstr>Introduction</vt:lpstr>
      <vt:lpstr>Entrepreneurial Mindset</vt:lpstr>
      <vt:lpstr>Course Activities &amp; Assignments</vt:lpstr>
      <vt:lpstr>How does the Entrepreneurial Mindset enhance the value of an engineer?</vt:lpstr>
      <vt:lpstr>Question Formulation Technique (QFT)</vt:lpstr>
      <vt:lpstr>Any questions? Is that clear?</vt:lpstr>
      <vt:lpstr>PowerPoint Presentation</vt:lpstr>
      <vt:lpstr>That being said…</vt:lpstr>
      <vt:lpstr>That being said…</vt:lpstr>
      <vt:lpstr>That being said…</vt:lpstr>
      <vt:lpstr>That being said…</vt:lpstr>
      <vt:lpstr>Question forming is empowering!</vt:lpstr>
      <vt:lpstr>Question Formulation Technique (QFT)</vt:lpstr>
      <vt:lpstr>QFT Teams</vt:lpstr>
      <vt:lpstr>QFT Framework (Steps)</vt:lpstr>
      <vt:lpstr>QFT Rules in Producing Questions</vt:lpstr>
      <vt:lpstr>SI prefixes:  Must memorize these prefixes to easily communicate order of magnitude of physical quantities</vt:lpstr>
      <vt:lpstr>SI prefixes:  Must memorize these prefixes to easily communicate order of magnitude of physical quantities</vt:lpstr>
      <vt:lpstr>SI vs. Imperial Units (Length)</vt:lpstr>
      <vt:lpstr>SI vs. Imperial Units (Power)</vt:lpstr>
      <vt:lpstr>QFT Rules in Producing Questions</vt:lpstr>
      <vt:lpstr>QFocus</vt:lpstr>
      <vt:lpstr>Step 2: Improve the Questions [5 minutes]</vt:lpstr>
      <vt:lpstr>Step 3: Prioritize the Questions [3 minutes]</vt:lpstr>
      <vt:lpstr>Step 4: Explore the questions</vt:lpstr>
      <vt:lpstr>Step 5: Reflection</vt:lpstr>
      <vt:lpstr>Process for Creating Value Propositions: NABC Framework</vt:lpstr>
      <vt:lpstr>NABC Method can be used to pitch many different ideas</vt:lpstr>
      <vt:lpstr>NABC Video</vt:lpstr>
      <vt:lpstr>NABC Example: Video On-Demand Pitched to Cable Company (circa 2006)*</vt:lpstr>
      <vt:lpstr>NABC Example: Video On-Demand Pitched to Cable Company (circa 2006)</vt:lpstr>
      <vt:lpstr>NABC Example: Video On-Demand Pitched to Cable Company (circa 2006)</vt:lpstr>
      <vt:lpstr>NABC Example: Video On-Demand Pitched to Cable Company (circa 2006)</vt:lpstr>
      <vt:lpstr>Kickstarter Project Video</vt:lpstr>
    </vt:vector>
  </TitlesOfParts>
  <Company>Ohio Northern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help the team?</dc:title>
  <dc:creator>Heath LeBlanc</dc:creator>
  <cp:lastModifiedBy>LeBlanc, Heath</cp:lastModifiedBy>
  <cp:revision>433</cp:revision>
  <dcterms:created xsi:type="dcterms:W3CDTF">2004-10-13T11:29:20Z</dcterms:created>
  <dcterms:modified xsi:type="dcterms:W3CDTF">2018-01-21T21:46:27Z</dcterms:modified>
</cp:coreProperties>
</file>