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embeddedFontLst>
    <p:embeddedFont>
      <p:font typeface="Nunito" panose="020B0604020202020204" charset="0"/>
      <p:regular r:id="rId5"/>
      <p:bold r:id="rId6"/>
      <p:italic r:id="rId7"/>
      <p:boldItalic r:id="rId8"/>
    </p:embeddedFont>
    <p:embeddedFont>
      <p:font typeface="Calibri" panose="020F0502020204030204" pitchFamily="3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3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theme" Target="theme/theme1.xml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accent6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30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/>
          <p:nvPr/>
        </p:nvSpPr>
        <p:spPr>
          <a:xfrm rot="10800000">
            <a:off x="5058904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14" name="Shape 14"/>
          <p:cNvGrpSpPr/>
          <p:nvPr/>
        </p:nvGrpSpPr>
        <p:grpSpPr>
          <a:xfrm>
            <a:off x="255200" y="592"/>
            <a:ext cx="2250362" cy="1044300"/>
            <a:chOff x="255200" y="592"/>
            <a:chExt cx="2250362" cy="1044300"/>
          </a:xfrm>
        </p:grpSpPr>
        <p:sp>
          <p:nvSpPr>
            <p:cNvPr id="15" name="Shape 15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6" name="Shape 16"/>
            <p:cNvSpPr/>
            <p:nvPr/>
          </p:nvSpPr>
          <p:spPr>
            <a:xfrm>
              <a:off x="509631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" name="Shape 17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18" name="Shape 18"/>
          <p:cNvGrpSpPr/>
          <p:nvPr/>
        </p:nvGrpSpPr>
        <p:grpSpPr>
          <a:xfrm>
            <a:off x="905394" y="592"/>
            <a:ext cx="2250362" cy="1044300"/>
            <a:chOff x="905394" y="592"/>
            <a:chExt cx="2250362" cy="1044300"/>
          </a:xfrm>
        </p:grpSpPr>
        <p:sp>
          <p:nvSpPr>
            <p:cNvPr id="19" name="Shape 19"/>
            <p:cNvSpPr/>
            <p:nvPr/>
          </p:nvSpPr>
          <p:spPr>
            <a:xfrm>
              <a:off x="1414257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0" name="Shape 20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1" name="Shape 21"/>
            <p:cNvSpPr/>
            <p:nvPr/>
          </p:nvSpPr>
          <p:spPr>
            <a:xfrm>
              <a:off x="905394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22" name="Shape 22"/>
          <p:cNvGrpSpPr/>
          <p:nvPr/>
        </p:nvGrpSpPr>
        <p:grpSpPr>
          <a:xfrm>
            <a:off x="7057467" y="5088"/>
            <a:ext cx="1851282" cy="752107"/>
            <a:chOff x="6917200" y="0"/>
            <a:chExt cx="2227776" cy="863400"/>
          </a:xfrm>
        </p:grpSpPr>
        <p:sp>
          <p:nvSpPr>
            <p:cNvPr id="23" name="Shape 2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4" name="Shape 24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>
              <a:off x="6917200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26" name="Shape 26"/>
          <p:cNvGrpSpPr/>
          <p:nvPr/>
        </p:nvGrpSpPr>
        <p:grpSpPr>
          <a:xfrm>
            <a:off x="6553031" y="4217851"/>
            <a:ext cx="2389067" cy="925737"/>
            <a:chOff x="6917200" y="0"/>
            <a:chExt cx="2227776" cy="863400"/>
          </a:xfrm>
        </p:grpSpPr>
        <p:sp>
          <p:nvSpPr>
            <p:cNvPr id="27" name="Shape 27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" name="Shape 2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9" name="Shape 29"/>
            <p:cNvSpPr/>
            <p:nvPr/>
          </p:nvSpPr>
          <p:spPr>
            <a:xfrm>
              <a:off x="6917200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30" name="Shape 30"/>
          <p:cNvGrpSpPr/>
          <p:nvPr/>
        </p:nvGrpSpPr>
        <p:grpSpPr>
          <a:xfrm>
            <a:off x="199148" y="4055651"/>
            <a:ext cx="2795414" cy="1083307"/>
            <a:chOff x="6917200" y="0"/>
            <a:chExt cx="2227776" cy="863400"/>
          </a:xfrm>
        </p:grpSpPr>
        <p:sp>
          <p:nvSpPr>
            <p:cNvPr id="31" name="Shape 3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>
              <a:off x="6917200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34" name="Shape 34"/>
          <p:cNvSpPr txBox="1">
            <a:spLocks noGrp="1"/>
          </p:cNvSpPr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800"/>
            </a:lvl1pPr>
            <a:lvl2pPr lvl="1" algn="ctr">
              <a:spcBef>
                <a:spcPts val="0"/>
              </a:spcBef>
              <a:buSzPct val="100000"/>
              <a:defRPr sz="3800"/>
            </a:lvl2pPr>
            <a:lvl3pPr lvl="2" algn="ctr">
              <a:spcBef>
                <a:spcPts val="0"/>
              </a:spcBef>
              <a:buSzPct val="100000"/>
              <a:defRPr sz="3800"/>
            </a:lvl3pPr>
            <a:lvl4pPr lvl="3" algn="ctr">
              <a:spcBef>
                <a:spcPts val="0"/>
              </a:spcBef>
              <a:buSzPct val="100000"/>
              <a:defRPr sz="3800"/>
            </a:lvl4pPr>
            <a:lvl5pPr lvl="4" algn="ctr">
              <a:spcBef>
                <a:spcPts val="0"/>
              </a:spcBef>
              <a:buSzPct val="100000"/>
              <a:defRPr sz="3800"/>
            </a:lvl5pPr>
            <a:lvl6pPr lvl="5" algn="ctr">
              <a:spcBef>
                <a:spcPts val="0"/>
              </a:spcBef>
              <a:buSzPct val="100000"/>
              <a:defRPr sz="3800"/>
            </a:lvl6pPr>
            <a:lvl7pPr lvl="6" algn="ctr">
              <a:spcBef>
                <a:spcPts val="0"/>
              </a:spcBef>
              <a:buSzPct val="100000"/>
              <a:defRPr sz="3800"/>
            </a:lvl7pPr>
            <a:lvl8pPr lvl="7" algn="ctr">
              <a:spcBef>
                <a:spcPts val="0"/>
              </a:spcBef>
              <a:buSzPct val="100000"/>
              <a:defRPr sz="3800"/>
            </a:lvl8pPr>
            <a:lvl9pPr lvl="8" algn="ctr">
              <a:spcBef>
                <a:spcPts val="0"/>
              </a:spcBef>
              <a:buSzPct val="100000"/>
              <a:defRPr sz="3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ubTitle" idx="1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390733" y="454366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bg>
      <p:bgPr>
        <a:solidFill>
          <a:schemeClr val="accent3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111" name="Shape 111"/>
          <p:cNvGrpSpPr/>
          <p:nvPr/>
        </p:nvGrpSpPr>
        <p:grpSpPr>
          <a:xfrm>
            <a:off x="5959221" y="4119576"/>
            <a:ext cx="2520951" cy="1024165"/>
            <a:chOff x="6917200" y="0"/>
            <a:chExt cx="2227776" cy="863400"/>
          </a:xfrm>
        </p:grpSpPr>
        <p:sp>
          <p:nvSpPr>
            <p:cNvPr id="112" name="Shape 11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3" name="Shape 11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4" name="Shape 114"/>
            <p:cNvSpPr/>
            <p:nvPr/>
          </p:nvSpPr>
          <p:spPr>
            <a:xfrm>
              <a:off x="6917200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115" name="Shape 115"/>
          <p:cNvGrpSpPr/>
          <p:nvPr/>
        </p:nvGrpSpPr>
        <p:grpSpPr>
          <a:xfrm>
            <a:off x="199148" y="2"/>
            <a:ext cx="2795414" cy="1083307"/>
            <a:chOff x="6917200" y="0"/>
            <a:chExt cx="2227776" cy="863400"/>
          </a:xfrm>
        </p:grpSpPr>
        <p:sp>
          <p:nvSpPr>
            <p:cNvPr id="116" name="Shape 116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7" name="Shape 117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8" name="Shape 118"/>
            <p:cNvSpPr/>
            <p:nvPr/>
          </p:nvSpPr>
          <p:spPr>
            <a:xfrm>
              <a:off x="6917200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sldNum" idx="12"/>
          </p:nvPr>
        </p:nvSpPr>
        <p:spPr>
          <a:xfrm>
            <a:off x="8390733" y="454366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sldNum" idx="12"/>
          </p:nvPr>
        </p:nvSpPr>
        <p:spPr>
          <a:xfrm>
            <a:off x="8390733" y="454366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accent3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39" name="Shape 39"/>
          <p:cNvGrpSpPr/>
          <p:nvPr/>
        </p:nvGrpSpPr>
        <p:grpSpPr>
          <a:xfrm>
            <a:off x="5594190" y="3961114"/>
            <a:ext cx="2910144" cy="1182339"/>
            <a:chOff x="6917200" y="0"/>
            <a:chExt cx="2227776" cy="863400"/>
          </a:xfrm>
        </p:grpSpPr>
        <p:sp>
          <p:nvSpPr>
            <p:cNvPr id="40" name="Shape 40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" name="Shape 4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" name="Shape 42"/>
            <p:cNvSpPr/>
            <p:nvPr/>
          </p:nvSpPr>
          <p:spPr>
            <a:xfrm>
              <a:off x="6917200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43" name="Shape 43"/>
          <p:cNvGrpSpPr/>
          <p:nvPr/>
        </p:nvGrpSpPr>
        <p:grpSpPr>
          <a:xfrm>
            <a:off x="199148" y="2"/>
            <a:ext cx="2795414" cy="1083307"/>
            <a:chOff x="6917200" y="0"/>
            <a:chExt cx="2227776" cy="863400"/>
          </a:xfrm>
        </p:grpSpPr>
        <p:sp>
          <p:nvSpPr>
            <p:cNvPr id="44" name="Shape 44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5" name="Shape 45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6" name="Shape 46"/>
            <p:cNvSpPr/>
            <p:nvPr/>
          </p:nvSpPr>
          <p:spPr>
            <a:xfrm>
              <a:off x="6917200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1888683" y="1746100"/>
            <a:ext cx="5377500" cy="1646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390733" y="454366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bg>
      <p:bgPr>
        <a:solidFill>
          <a:schemeClr val="dk2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" name="Shape 51"/>
          <p:cNvSpPr/>
          <p:nvPr/>
        </p:nvSpPr>
        <p:spPr>
          <a:xfrm>
            <a:off x="30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" name="Shape 52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8390733" y="454366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bg>
      <p:bgPr>
        <a:solidFill>
          <a:schemeClr val="dk2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8" name="Shape 58"/>
          <p:cNvSpPr/>
          <p:nvPr/>
        </p:nvSpPr>
        <p:spPr>
          <a:xfrm>
            <a:off x="30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" name="Shape 5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2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8390733" y="454366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bg>
      <p:bgPr>
        <a:solidFill>
          <a:schemeClr val="dk2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6" name="Shape 66"/>
          <p:cNvSpPr/>
          <p:nvPr/>
        </p:nvSpPr>
        <p:spPr>
          <a:xfrm>
            <a:off x="30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7" name="Shape 6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sldNum" idx="12"/>
          </p:nvPr>
        </p:nvSpPr>
        <p:spPr>
          <a:xfrm>
            <a:off x="8390733" y="454366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bg>
      <p:bgPr>
        <a:solidFill>
          <a:schemeClr val="accent3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2" name="Shape 72"/>
          <p:cNvSpPr/>
          <p:nvPr/>
        </p:nvSpPr>
        <p:spPr>
          <a:xfrm>
            <a:off x="30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3" name="Shape 73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8390733" y="454366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/>
        </p:nvSpPr>
        <p:spPr>
          <a:xfrm>
            <a:off x="0" y="2823144"/>
            <a:ext cx="7369200" cy="2316899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9" name="Shape 79"/>
          <p:cNvSpPr/>
          <p:nvPr/>
        </p:nvSpPr>
        <p:spPr>
          <a:xfrm flipH="1">
            <a:off x="3583210" y="1554112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80" name="Shape 80"/>
          <p:cNvGrpSpPr/>
          <p:nvPr/>
        </p:nvGrpSpPr>
        <p:grpSpPr>
          <a:xfrm>
            <a:off x="255991" y="-118"/>
            <a:ext cx="2251347" cy="1043407"/>
            <a:chOff x="3961956" y="4383950"/>
            <a:chExt cx="1160548" cy="548700"/>
          </a:xfrm>
        </p:grpSpPr>
        <p:sp>
          <p:nvSpPr>
            <p:cNvPr id="81" name="Shape 81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2" name="Shape 82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3" name="Shape 83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84" name="Shape 8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85" name="Shape 85"/>
          <p:cNvGrpSpPr/>
          <p:nvPr/>
        </p:nvGrpSpPr>
        <p:grpSpPr>
          <a:xfrm>
            <a:off x="34934" y="4522125"/>
            <a:ext cx="1593305" cy="617071"/>
            <a:chOff x="6917200" y="0"/>
            <a:chExt cx="2227776" cy="863400"/>
          </a:xfrm>
        </p:grpSpPr>
        <p:sp>
          <p:nvSpPr>
            <p:cNvPr id="86" name="Shape 86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7" name="Shape 87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8" name="Shape 88"/>
            <p:cNvSpPr/>
            <p:nvPr/>
          </p:nvSpPr>
          <p:spPr>
            <a:xfrm>
              <a:off x="6917200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89" name="Shape 89"/>
          <p:cNvGrpSpPr/>
          <p:nvPr/>
        </p:nvGrpSpPr>
        <p:grpSpPr>
          <a:xfrm>
            <a:off x="5886352" y="1242"/>
            <a:ext cx="3257454" cy="1261513"/>
            <a:chOff x="6917200" y="0"/>
            <a:chExt cx="2227776" cy="863400"/>
          </a:xfrm>
        </p:grpSpPr>
        <p:sp>
          <p:nvSpPr>
            <p:cNvPr id="90" name="Shape 90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1" name="Shape 9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2" name="Shape 92"/>
            <p:cNvSpPr/>
            <p:nvPr/>
          </p:nvSpPr>
          <p:spPr>
            <a:xfrm>
              <a:off x="6917200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1393929" y="1301145"/>
            <a:ext cx="6366900" cy="2539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200"/>
            </a:lvl1pPr>
            <a:lvl2pPr lvl="1" algn="ctr">
              <a:spcBef>
                <a:spcPts val="0"/>
              </a:spcBef>
              <a:buSzPct val="100000"/>
              <a:defRPr sz="3200"/>
            </a:lvl2pPr>
            <a:lvl3pPr lvl="2" algn="ctr">
              <a:spcBef>
                <a:spcPts val="0"/>
              </a:spcBef>
              <a:buSzPct val="100000"/>
              <a:defRPr sz="3200"/>
            </a:lvl3pPr>
            <a:lvl4pPr lvl="3" algn="ctr">
              <a:spcBef>
                <a:spcPts val="0"/>
              </a:spcBef>
              <a:buSzPct val="100000"/>
              <a:defRPr sz="3200"/>
            </a:lvl4pPr>
            <a:lvl5pPr lvl="4" algn="ctr">
              <a:spcBef>
                <a:spcPts val="0"/>
              </a:spcBef>
              <a:buSzPct val="100000"/>
              <a:defRPr sz="3200"/>
            </a:lvl5pPr>
            <a:lvl6pPr lvl="5" algn="ctr">
              <a:spcBef>
                <a:spcPts val="0"/>
              </a:spcBef>
              <a:buSzPct val="100000"/>
              <a:defRPr sz="3200"/>
            </a:lvl6pPr>
            <a:lvl7pPr lvl="6" algn="ctr">
              <a:spcBef>
                <a:spcPts val="0"/>
              </a:spcBef>
              <a:buSzPct val="100000"/>
              <a:defRPr sz="3200"/>
            </a:lvl7pPr>
            <a:lvl8pPr lvl="7" algn="ctr">
              <a:spcBef>
                <a:spcPts val="0"/>
              </a:spcBef>
              <a:buSzPct val="100000"/>
              <a:defRPr sz="3200"/>
            </a:lvl8pPr>
            <a:lvl9pPr lvl="8" algn="ctr">
              <a:spcBef>
                <a:spcPts val="0"/>
              </a:spcBef>
              <a:buSzPct val="100000"/>
              <a:defRPr sz="3200"/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8390733" y="454366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bg>
      <p:bgPr>
        <a:solidFill>
          <a:schemeClr val="dk2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/>
          <p:nvPr/>
        </p:nvSpPr>
        <p:spPr>
          <a:xfrm>
            <a:off x="30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8" name="Shape 9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subTitle" idx="1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body" idx="2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sldNum" idx="12"/>
          </p:nvPr>
        </p:nvSpPr>
        <p:spPr>
          <a:xfrm>
            <a:off x="8390733" y="454366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bg>
      <p:bgPr>
        <a:solidFill>
          <a:schemeClr val="accent1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/>
        </p:nvSpPr>
        <p:spPr>
          <a:xfrm>
            <a:off x="30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5" name="Shape 10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6" name="Shape 10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sldNum" idx="12"/>
          </p:nvPr>
        </p:nvSpPr>
        <p:spPr>
          <a:xfrm>
            <a:off x="8390733" y="454366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hift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390733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rPr>
              <a:t>‹#›</a:t>
            </a:fld>
            <a:endParaRPr lang="en" sz="1000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eople.howstuffworks.com/water.ht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oak-forest.org/196/The-Water-System" TargetMode="External"/><Relationship Id="rId5" Type="http://schemas.openxmlformats.org/officeDocument/2006/relationships/hyperlink" Target="http://mentalfloss.com/article/64577/how-do-water-towers-work" TargetMode="External"/><Relationship Id="rId4" Type="http://schemas.openxmlformats.org/officeDocument/2006/relationships/hyperlink" Target="https://www.livescience.com/54236-how-do-water-towers-work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819150" y="389550"/>
            <a:ext cx="7505700" cy="954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b="1"/>
              <a:t>Water Towers</a:t>
            </a:r>
          </a:p>
        </p:txBody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471900" y="883050"/>
            <a:ext cx="4881300" cy="3106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000000"/>
                </a:solidFill>
              </a:rPr>
              <a:t>What is their purpose?</a:t>
            </a:r>
            <a:r>
              <a:rPr lang="en" sz="1800">
                <a:solidFill>
                  <a:srgbClr val="000000"/>
                </a:solidFill>
              </a:rPr>
              <a:t> </a:t>
            </a:r>
          </a:p>
          <a:p>
            <a:pPr marL="457200" lvl="0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1800">
                <a:solidFill>
                  <a:srgbClr val="000000"/>
                </a:solidFill>
              </a:rPr>
              <a:t>Storage and distribution of potable water </a:t>
            </a:r>
          </a:p>
          <a:p>
            <a:pPr marL="457200" lvl="0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1800">
                <a:solidFill>
                  <a:srgbClr val="000000"/>
                </a:solidFill>
              </a:rPr>
              <a:t>Utilized in the event of a power outage</a:t>
            </a:r>
          </a:p>
          <a:p>
            <a:pPr marL="457200" lvl="0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1800">
                <a:solidFill>
                  <a:srgbClr val="000000"/>
                </a:solidFill>
              </a:rPr>
              <a:t>Allows towns to pump for the average consumption than the maximum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000000"/>
                </a:solidFill>
              </a:rPr>
              <a:t>How do they work?</a:t>
            </a:r>
            <a:r>
              <a:rPr lang="en" sz="1800">
                <a:solidFill>
                  <a:srgbClr val="000000"/>
                </a:solidFill>
              </a:rPr>
              <a:t> </a:t>
            </a:r>
          </a:p>
          <a:p>
            <a:pPr marL="457200" lvl="0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1800">
                <a:solidFill>
                  <a:srgbClr val="000000"/>
                </a:solidFill>
              </a:rPr>
              <a:t>Water is sourced from water treatment plants and pumping stations. </a:t>
            </a:r>
          </a:p>
          <a:p>
            <a:pPr marL="457200" lvl="0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1800">
                <a:solidFill>
                  <a:srgbClr val="000000"/>
                </a:solidFill>
              </a:rPr>
              <a:t>The tower’s height is determined by the elevation and pressure needed.</a:t>
            </a:r>
          </a:p>
          <a:p>
            <a:pPr marL="457200" lvl="0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1800">
                <a:solidFill>
                  <a:srgbClr val="000000"/>
                </a:solidFill>
              </a:rPr>
              <a:t>Water is constantly being moved in and out to regulate its temperature. </a:t>
            </a:r>
          </a:p>
        </p:txBody>
      </p:sp>
      <p:pic>
        <p:nvPicPr>
          <p:cNvPr id="130" name="Shape 1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85425" y="1215999"/>
            <a:ext cx="3526274" cy="3179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Websites Cited:</a:t>
            </a:r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http://people.howstuffworks.com/water.htm</a:t>
            </a:r>
          </a:p>
          <a:p>
            <a:pPr lv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https://www.livescience.com/54236-how-do-water-towers-work.html</a:t>
            </a:r>
          </a:p>
          <a:p>
            <a:pPr lv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5"/>
              </a:rPr>
              <a:t>http://mentalfloss.com/article/64577/how-do-water-towers-work</a:t>
            </a:r>
          </a:p>
          <a:p>
            <a:pPr lv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6"/>
              </a:rPr>
              <a:t>http://www.oak-forest.org/196/The-Water-System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Accessed 8/24/17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</Words>
  <Application>Microsoft Office PowerPoint</Application>
  <PresentationFormat>On-screen Show (16:9)</PresentationFormat>
  <Paragraphs>16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Nunito</vt:lpstr>
      <vt:lpstr>Calibri</vt:lpstr>
      <vt:lpstr>Shift</vt:lpstr>
      <vt:lpstr>Water Towers</vt:lpstr>
      <vt:lpstr>Websites Cited: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Towers</dc:title>
  <dc:creator>Standard Login</dc:creator>
  <cp:lastModifiedBy>Engineering</cp:lastModifiedBy>
  <cp:revision>1</cp:revision>
  <dcterms:modified xsi:type="dcterms:W3CDTF">2017-08-24T16:27:03Z</dcterms:modified>
</cp:coreProperties>
</file>