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AB34F3-6848-476B-AB67-987D04278313}">
  <a:tblStyle styleId="{9AAB34F3-6848-476B-AB67-987D042783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Most of the differences in pressure are a result of elevation differences, not horizontal distances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#slide=id.g2a2a309336_0_5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hyperlink" Target="#slide=id.g2a2a309336_0_5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#slide=id.g2a2a309336_0_5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#slide=id.g2a2a309336_0_5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#slide=id.g2a2a309336_0_5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#slide=id.g2a2a309336_0_5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n.wikipedia.org/wiki/Electricity_sector_in_Nicaragua#cite_ref-CEPAL07_1-0" TargetMode="External"/><Relationship Id="rId4" Type="http://schemas.openxmlformats.org/officeDocument/2006/relationships/hyperlink" Target="https://www.engineeringtoolbox.com/american-wide-flange-steel-beams-d_1319.html" TargetMode="External"/><Relationship Id="rId10" Type="http://schemas.openxmlformats.org/officeDocument/2006/relationships/hyperlink" Target="#slide=id.g2a2a309336_0_50" TargetMode="External"/><Relationship Id="rId9" Type="http://schemas.openxmlformats.org/officeDocument/2006/relationships/hyperlink" Target="http://67.237.145.72/PDFs/SECTIONPROPERTIES.pdf" TargetMode="External"/><Relationship Id="rId5" Type="http://schemas.openxmlformats.org/officeDocument/2006/relationships/hyperlink" Target="http://67.237.145.72/PDFs/SECTIONPROPERTIES.pdf" TargetMode="External"/><Relationship Id="rId6" Type="http://schemas.openxmlformats.org/officeDocument/2006/relationships/hyperlink" Target="https://water.org/our-impact/water-crisis/" TargetMode="External"/><Relationship Id="rId7" Type="http://schemas.openxmlformats.org/officeDocument/2006/relationships/hyperlink" Target="https://goo.gl/maps/xKyvjLTsHwR2" TargetMode="External"/><Relationship Id="rId8" Type="http://schemas.openxmlformats.org/officeDocument/2006/relationships/hyperlink" Target="http://ucanr.edu/sites/scmg/files/185639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#slide=id.g2a2a309336_1_0" TargetMode="External"/><Relationship Id="rId10" Type="http://schemas.openxmlformats.org/officeDocument/2006/relationships/hyperlink" Target="#slide=id.g2a2a309336_1_28" TargetMode="External"/><Relationship Id="rId13" Type="http://schemas.openxmlformats.org/officeDocument/2006/relationships/hyperlink" Target="#slide=id.g2a2a309336_1_34" TargetMode="External"/><Relationship Id="rId12" Type="http://schemas.openxmlformats.org/officeDocument/2006/relationships/hyperlink" Target="#slide=id.g2a2a309336_0_8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#slide=id.g2a2a309336_0_55" TargetMode="External"/><Relationship Id="rId4" Type="http://schemas.openxmlformats.org/officeDocument/2006/relationships/hyperlink" Target="#slide=id.g2a2a309336_0_175" TargetMode="External"/><Relationship Id="rId9" Type="http://schemas.openxmlformats.org/officeDocument/2006/relationships/hyperlink" Target="#slide=id.g2a2a309336_0_197" TargetMode="External"/><Relationship Id="rId15" Type="http://schemas.openxmlformats.org/officeDocument/2006/relationships/hyperlink" Target="#slide=id.g2a2a309336_0_87" TargetMode="External"/><Relationship Id="rId14" Type="http://schemas.openxmlformats.org/officeDocument/2006/relationships/hyperlink" Target="#slide=id.g2a2a309336_0_77" TargetMode="External"/><Relationship Id="rId16" Type="http://schemas.openxmlformats.org/officeDocument/2006/relationships/hyperlink" Target="#slide=id.g2a3e341366_1_0" TargetMode="External"/><Relationship Id="rId5" Type="http://schemas.openxmlformats.org/officeDocument/2006/relationships/hyperlink" Target="#slide=id.g2a2a309336_0_180" TargetMode="External"/><Relationship Id="rId6" Type="http://schemas.openxmlformats.org/officeDocument/2006/relationships/hyperlink" Target="#slide=id.g2a2a309336_0_166" TargetMode="External"/><Relationship Id="rId7" Type="http://schemas.openxmlformats.org/officeDocument/2006/relationships/hyperlink" Target="#slide=id.g2a2a309336_0_161" TargetMode="External"/><Relationship Id="rId8" Type="http://schemas.openxmlformats.org/officeDocument/2006/relationships/hyperlink" Target="#slide=id.g2a2a309336_1_7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#slide=id.g2a2a309336_0_5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#slide=id.g2a2a309336_0_50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#slide=id.g2a2a309336_0_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Nicar</a:t>
            </a:r>
            <a:r>
              <a:rPr b="1" lang="en">
                <a:solidFill>
                  <a:srgbClr val="00BADB"/>
                </a:solidFill>
              </a:rPr>
              <a:t>agua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Sustainable </a:t>
            </a:r>
            <a:r>
              <a:rPr lang="en" sz="3000">
                <a:solidFill>
                  <a:srgbClr val="FFFFFF"/>
                </a:solidFill>
              </a:rPr>
              <a:t>Water Systems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Margaret Liedtka, Blaire Miran, Noah Sasse, John Seal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975" y="990800"/>
            <a:ext cx="416875" cy="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900" y="1576675"/>
            <a:ext cx="23442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Elevations and Water Pressure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030475" y="1017725"/>
            <a:ext cx="2801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</a:rPr>
              <a:t>Pressure at Fetching Points: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Central: 8.66 psi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Muna: 7.75 psi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Pingka: 12.51 psi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School: 14.25 psi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71876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>
            <a:hlinkClick r:id="rId4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0" y="4790400"/>
            <a:ext cx="8072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5 in packet.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Water Distribution Specifications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Four fetching stations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WaterCard kiosks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1008 meters of underground PEX piping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1 inch diameter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4780" l="8675" r="3957" t="3986"/>
          <a:stretch/>
        </p:blipFill>
        <p:spPr>
          <a:xfrm>
            <a:off x="2322600" y="2845268"/>
            <a:ext cx="1597325" cy="188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7159" l="0" r="0" t="8008"/>
          <a:stretch/>
        </p:blipFill>
        <p:spPr>
          <a:xfrm>
            <a:off x="4780050" y="2845275"/>
            <a:ext cx="15973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>
            <a:hlinkClick r:id="rId5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Operation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Grundfos AQtap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50" y="1698775"/>
            <a:ext cx="7471200" cy="27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>
            <a:hlinkClick r:id="rId4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Operation and Maintenance Budget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50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Revenue: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FFFFFF"/>
                </a:solidFill>
              </a:rPr>
              <a:t>$0.03 per gallon</a:t>
            </a:r>
            <a:r>
              <a:rPr lang="en" sz="2000">
                <a:solidFill>
                  <a:srgbClr val="FFFFFF"/>
                </a:solidFill>
              </a:rPr>
              <a:t> of water dispensed ($300 per tank)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Costs: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Electricity from grid = </a:t>
            </a:r>
            <a:r>
              <a:rPr b="1" lang="en" sz="2000">
                <a:solidFill>
                  <a:srgbClr val="FFFFFF"/>
                </a:solidFill>
              </a:rPr>
              <a:t>$0.001 per gallon</a:t>
            </a:r>
            <a:r>
              <a:rPr lang="en" sz="2000">
                <a:solidFill>
                  <a:srgbClr val="FFFFFF"/>
                </a:solidFill>
              </a:rPr>
              <a:t> ($10 per tank)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Powers the submersible pump and ATM dispenser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Based off $0.137/kWh electricity grid tariff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Profit saved for routine maintenance and breakdowns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Accumulated profit each year is redistributed to town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Shape 163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0" y="4790400"/>
            <a:ext cx="8072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7 in packet.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Construction Budget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81750"/>
            <a:ext cx="8520600" cy="45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Construction Budget</a:t>
            </a:r>
          </a:p>
        </p:txBody>
      </p:sp>
      <p:graphicFrame>
        <p:nvGraphicFramePr>
          <p:cNvPr id="175" name="Shape 175"/>
          <p:cNvGraphicFramePr/>
          <p:nvPr/>
        </p:nvGraphicFramePr>
        <p:xfrm>
          <a:off x="282350" y="65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{9AAB34F3-6848-476B-AB67-987D04278313}</a:tableStyleId>
              </a:tblPr>
              <a:tblGrid>
                <a:gridCol w="1963050"/>
                <a:gridCol w="1626125"/>
                <a:gridCol w="874650"/>
                <a:gridCol w="1497525"/>
                <a:gridCol w="1101525"/>
                <a:gridCol w="1516425"/>
              </a:tblGrid>
              <a:tr h="464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Amount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Unit Cost (USD)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Total Cost (USD)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0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Steel Material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1.2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tons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$4,800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ton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$5,760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Foundation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144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sq ft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$25.00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sq ft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$3,600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3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Submersible Pump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pump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$600.00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pump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Poly Tank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tank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$5,700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tank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$5,700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PEX Pipe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3400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ft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$0.80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foot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$2,720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Pipe Installation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40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man-days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$15.00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md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Steel Installation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50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man-days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$15.00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 md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$750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Shipping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Allowance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$3,000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$3,000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Water Mgmt System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Allowance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$3,000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$3,000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21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   Total: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$25,730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76" name="Shape 176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5302575" y="301350"/>
            <a:ext cx="28788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6 in packet.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$25,730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Specific Monetary Amount</a:t>
            </a:r>
          </a:p>
        </p:txBody>
      </p:sp>
      <p:sp>
        <p:nvSpPr>
          <p:cNvPr id="184" name="Shape 184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0" y="4790400"/>
            <a:ext cx="2780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7 in packet.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Alternative Funding Sources</a:t>
            </a:r>
          </a:p>
        </p:txBody>
      </p:sp>
      <p:sp>
        <p:nvSpPr>
          <p:cNvPr id="191" name="Shape 191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824" y="3045100"/>
            <a:ext cx="2262175" cy="16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 b="0" l="5736" r="4214" t="0"/>
          <a:stretch/>
        </p:blipFill>
        <p:spPr>
          <a:xfrm>
            <a:off x="695325" y="1257300"/>
            <a:ext cx="2543175" cy="16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 b="41245" l="0" r="0" t="29067"/>
          <a:stretch/>
        </p:blipFill>
        <p:spPr>
          <a:xfrm>
            <a:off x="4105275" y="1468300"/>
            <a:ext cx="4286250" cy="12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7">
            <a:alphaModFix/>
          </a:blip>
          <a:srcRect b="23000" l="19704" r="20693" t="22995"/>
          <a:stretch/>
        </p:blipFill>
        <p:spPr>
          <a:xfrm>
            <a:off x="4533888" y="3006088"/>
            <a:ext cx="34290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x="0" y="4790400"/>
            <a:ext cx="2780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7 in packet.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645900" y="2152725"/>
            <a:ext cx="78522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800"/>
              <a:t>Thank you for your time and consideration.</a:t>
            </a:r>
          </a:p>
        </p:txBody>
      </p:sp>
      <p:sp>
        <p:nvSpPr>
          <p:cNvPr id="202" name="Shape 202"/>
          <p:cNvSpPr txBox="1"/>
          <p:nvPr>
            <p:ph idx="4294967295" type="ctrTitle"/>
          </p:nvPr>
        </p:nvSpPr>
        <p:spPr>
          <a:xfrm>
            <a:off x="671250" y="582858"/>
            <a:ext cx="7801500" cy="117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600"/>
              <a:t>Nicar</a:t>
            </a:r>
            <a:r>
              <a:rPr b="1" lang="en" sz="3600">
                <a:solidFill>
                  <a:srgbClr val="00BADB"/>
                </a:solidFill>
              </a:rPr>
              <a:t>agua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Sustainable Water Systems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700" y="270250"/>
            <a:ext cx="354550" cy="49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725" y="1256350"/>
            <a:ext cx="23442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hlinkClick r:id="rId3"/>
              </a:rPr>
              <a:t>https://en.wikipedia.org/wiki/Electricity_sector_in_Nicaragua#cite_ref-CEPAL07_1-0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hlinkClick r:id="rId4"/>
              </a:rPr>
              <a:t>https://www.engineeringtoolbox.com/american-wide-flange-steel-beams-d_1319.html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5"/>
              </a:rPr>
              <a:t>http://67.237.145.72/PDFs/SECTIONPROPERTIES.pdf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hlinkClick r:id="rId6"/>
              </a:rPr>
              <a:t>https://water.org/our-impact/water-crisis/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Dennis, Philip Adams. </a:t>
            </a:r>
            <a:r>
              <a:rPr i="1" lang="en" sz="1400">
                <a:solidFill>
                  <a:srgbClr val="FFFFFF"/>
                </a:solidFill>
              </a:rPr>
              <a:t>The Miskitu People of Awastara. </a:t>
            </a:r>
            <a:r>
              <a:rPr lang="en" sz="1400">
                <a:solidFill>
                  <a:srgbClr val="FFFFFF"/>
                </a:solidFill>
              </a:rPr>
              <a:t>Univ. of Texas Press, 2004.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hlinkClick r:id="rId7"/>
              </a:rPr>
              <a:t>https://goo.gl/maps/xKyvjLTsHwR2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hlinkClick r:id="rId8"/>
              </a:rPr>
              <a:t>http://ucanr.edu/sites/scmg/files/185639.pdf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http://www.grundfos.com/products/find-product/aqtap.html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hlinkClick r:id="rId9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1" name="Shape 211">
            <a:hlinkClick r:id="rId10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30471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3564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Awastara, Nicaragua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Population: ~500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Indigenous Miskito people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Subsistence agriculture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Dry season, limited rain for 6 months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Shape 69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375" y="367425"/>
            <a:ext cx="3158172" cy="44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Index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152475"/>
            <a:ext cx="4241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3"/>
              </a:rPr>
              <a:t>Background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4"/>
              </a:rPr>
              <a:t>Requirements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5"/>
              </a:rPr>
              <a:t>Solutions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6"/>
              </a:rPr>
              <a:t>Orthographic View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7"/>
              </a:rPr>
              <a:t>Cross Sectional Views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8"/>
              </a:rPr>
              <a:t>Water Distribution System (Map)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9"/>
              </a:rPr>
              <a:t>Water Pressure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0"/>
              </a:rPr>
              <a:t>Operation System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1"/>
              </a:rPr>
              <a:t>Final Construction Budget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53100" y="1152475"/>
            <a:ext cx="4241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2"/>
              </a:rPr>
              <a:t>Specific Monetary Amount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3"/>
              </a:rPr>
              <a:t>Operations and Maintenance Budget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4"/>
              </a:rPr>
              <a:t>Alternative Funding Sources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5"/>
              </a:rPr>
              <a:t>Sources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linkClick r:id="rId16"/>
              </a:rPr>
              <a:t>Design Considerations and Process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 Considerations and Process</a:t>
            </a:r>
          </a:p>
        </p:txBody>
      </p:sp>
      <p:sp>
        <p:nvSpPr>
          <p:cNvPr id="224" name="Shape 224"/>
          <p:cNvSpPr/>
          <p:nvPr/>
        </p:nvSpPr>
        <p:spPr>
          <a:xfrm>
            <a:off x="641472" y="2699300"/>
            <a:ext cx="2080200" cy="7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Hurricane Wind Load and Weight of Water and Tank</a:t>
            </a:r>
          </a:p>
        </p:txBody>
      </p:sp>
      <p:sp>
        <p:nvSpPr>
          <p:cNvPr id="225" name="Shape 225"/>
          <p:cNvSpPr/>
          <p:nvPr/>
        </p:nvSpPr>
        <p:spPr>
          <a:xfrm>
            <a:off x="3716113" y="4076200"/>
            <a:ext cx="1711800" cy="7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4. Find necessary I</a:t>
            </a:r>
            <a:r>
              <a:rPr baseline="-25000" lang="en"/>
              <a:t>min</a:t>
            </a:r>
            <a:r>
              <a:rPr lang="en"/>
              <a:t> </a:t>
            </a:r>
          </a:p>
        </p:txBody>
      </p:sp>
      <p:sp>
        <p:nvSpPr>
          <p:cNvPr id="226" name="Shape 226"/>
          <p:cNvSpPr/>
          <p:nvPr/>
        </p:nvSpPr>
        <p:spPr>
          <a:xfrm>
            <a:off x="3921900" y="1333175"/>
            <a:ext cx="13002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1. </a:t>
            </a:r>
            <a:r>
              <a:rPr lang="en"/>
              <a:t>Find F</a:t>
            </a:r>
            <a:r>
              <a:rPr baseline="-25000" lang="en"/>
              <a:t>max</a:t>
            </a:r>
          </a:p>
        </p:txBody>
      </p:sp>
      <p:sp>
        <p:nvSpPr>
          <p:cNvPr id="227" name="Shape 227"/>
          <p:cNvSpPr/>
          <p:nvPr/>
        </p:nvSpPr>
        <p:spPr>
          <a:xfrm>
            <a:off x="3716113" y="2125775"/>
            <a:ext cx="1711800" cy="7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2. Using factor of safety, calculate F</a:t>
            </a:r>
            <a:r>
              <a:rPr baseline="-25000" lang="en"/>
              <a:t>allowable</a:t>
            </a:r>
          </a:p>
        </p:txBody>
      </p:sp>
      <p:sp>
        <p:nvSpPr>
          <p:cNvPr id="228" name="Shape 228"/>
          <p:cNvSpPr/>
          <p:nvPr/>
        </p:nvSpPr>
        <p:spPr>
          <a:xfrm>
            <a:off x="3716113" y="3100988"/>
            <a:ext cx="1711800" cy="7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3. </a:t>
            </a:r>
            <a:r>
              <a:rPr lang="en"/>
              <a:t>F</a:t>
            </a:r>
            <a:r>
              <a:rPr baseline="-25000" lang="en"/>
              <a:t>allowable</a:t>
            </a:r>
            <a:r>
              <a:rPr lang="en"/>
              <a:t>= P</a:t>
            </a:r>
            <a:r>
              <a:rPr baseline="-25000" lang="en"/>
              <a:t>critical</a:t>
            </a:r>
          </a:p>
        </p:txBody>
      </p:sp>
      <p:sp>
        <p:nvSpPr>
          <p:cNvPr id="229" name="Shape 229"/>
          <p:cNvSpPr/>
          <p:nvPr/>
        </p:nvSpPr>
        <p:spPr>
          <a:xfrm>
            <a:off x="2872225" y="2477900"/>
            <a:ext cx="693300" cy="11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578475" y="2477900"/>
            <a:ext cx="693300" cy="11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422313" y="2084850"/>
            <a:ext cx="1711800" cy="97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Find corner support cross section to satisfy I</a:t>
            </a:r>
            <a:r>
              <a:rPr baseline="-25000" lang="en"/>
              <a:t>min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918975" y="2273300"/>
            <a:ext cx="1525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dk1"/>
                </a:solidFill>
              </a:rPr>
              <a:t>Considerations: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948025" y="969075"/>
            <a:ext cx="12480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chemeClr val="dk1"/>
                </a:solidFill>
              </a:rPr>
              <a:t>Calculations: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6885375" y="1590575"/>
            <a:ext cx="785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chemeClr val="dk1"/>
                </a:solidFill>
              </a:rPr>
              <a:t>Design:</a:t>
            </a:r>
          </a:p>
        </p:txBody>
      </p:sp>
      <p:sp>
        <p:nvSpPr>
          <p:cNvPr id="235" name="Shape 235"/>
          <p:cNvSpPr/>
          <p:nvPr/>
        </p:nvSpPr>
        <p:spPr>
          <a:xfrm>
            <a:off x="6422313" y="3267975"/>
            <a:ext cx="1711800" cy="97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Verify yield strength of corner support</a:t>
            </a:r>
          </a:p>
        </p:txBody>
      </p:sp>
      <p:sp>
        <p:nvSpPr>
          <p:cNvPr id="236" name="Shape 236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10,000 gallons of water for a 24-hour period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2,500 gallons for domestic use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Washing, cooking, etc.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7,500 gallons for agricultural use</a:t>
            </a:r>
          </a:p>
          <a:p>
            <a:pPr indent="-355600" lvl="1" marL="9144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Livestock and gardens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7" name="Shape 77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050" y="1926275"/>
            <a:ext cx="33337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Groundwater source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Submersible electric water pump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Polyethylene tank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Steel structure, concrete foundation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Delivery via fetching systems</a:t>
            </a:r>
          </a:p>
        </p:txBody>
      </p:sp>
      <p:sp>
        <p:nvSpPr>
          <p:cNvPr id="85" name="Shape 85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725" y="207700"/>
            <a:ext cx="1579950" cy="47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Structural Design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39700" y="1678850"/>
            <a:ext cx="15435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Cross Sectional Views</a:t>
            </a:r>
          </a:p>
        </p:txBody>
      </p:sp>
      <p:sp>
        <p:nvSpPr>
          <p:cNvPr id="97" name="Shape 97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6725" y="331225"/>
            <a:ext cx="6548275" cy="44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124200" y="516300"/>
            <a:ext cx="1190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OPTION A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553200" y="516300"/>
            <a:ext cx="1190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OPTION B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0" y="4790400"/>
            <a:ext cx="8072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2 in packet.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88100" y="2067600"/>
            <a:ext cx="2084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Orthographic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View</a:t>
            </a:r>
          </a:p>
        </p:txBody>
      </p:sp>
      <p:sp>
        <p:nvSpPr>
          <p:cNvPr id="107" name="Shape 107">
            <a:hlinkClick r:id="rId3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850" y="102963"/>
            <a:ext cx="5810150" cy="49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0" y="4790400"/>
            <a:ext cx="8072700" cy="35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3 in packet.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Water Distribution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1339900" y="0"/>
            <a:ext cx="6464195" cy="5143501"/>
            <a:chOff x="1339900" y="0"/>
            <a:chExt cx="6464195" cy="5143501"/>
          </a:xfrm>
        </p:grpSpPr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9900" y="0"/>
              <a:ext cx="6464195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/>
            <p:nvPr/>
          </p:nvSpPr>
          <p:spPr>
            <a:xfrm>
              <a:off x="3383450" y="2290600"/>
              <a:ext cx="202200" cy="187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272550" y="1994550"/>
              <a:ext cx="161700" cy="1467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018050" y="3849050"/>
              <a:ext cx="202200" cy="187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4675100" y="897200"/>
              <a:ext cx="202200" cy="187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3345100" y="2209800"/>
              <a:ext cx="2808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4640500" y="793200"/>
              <a:ext cx="2808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5226100" y="1905000"/>
              <a:ext cx="2808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4997500" y="3765000"/>
              <a:ext cx="2808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29" name="Shape 129">
            <a:hlinkClick r:id="rId4"/>
          </p:cNvPr>
          <p:cNvSpPr/>
          <p:nvPr/>
        </p:nvSpPr>
        <p:spPr>
          <a:xfrm flipH="1" rot="-5400000">
            <a:off x="8656350" y="28650"/>
            <a:ext cx="516300" cy="4590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0" y="3971300"/>
            <a:ext cx="1230000" cy="117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Please reference page 4 in packet.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