
<file path=[Content_Types].xml><?xml version="1.0" encoding="utf-8"?>
<Types xmlns="http://schemas.openxmlformats.org/package/2006/content-types"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tableStyles+xml" PartName="/ppt/tableStyles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5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5"/>
  </p:sldMasterIdLst>
  <p:notesMasterIdLst>
    <p:notesMasterId r:id="rId6"/>
  </p:notesMasterIdLst>
  <p:sldIdLst>
    <p:sldId id="256" r:id="rId7"/>
    <p:sldId id="257" r:id="rId8"/>
    <p:sldId id="258" r:id="rId9"/>
    <p:sldId id="259" r:id="rId10"/>
    <p:sldId id="260" r:id="rId11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tableStyles.xml><?xml version="1.0" encoding="utf-8"?>
<a:tblStyleLst xmlns:a="http://schemas.openxmlformats.org/drawingml/2006/main" xmlns:r="http://schemas.openxmlformats.org/officeDocument/2006/relationships" def="{AB31005F-E51A-43B4-9A76-19213655A220}">
  <a:tblStyle styleId="{AB31005F-E51A-43B4-9A76-19213655A220}" styleName="Table_0">
    <a:wholeTbl>
      <a:tcTxStyle b="off" i="off">
        <a:font>
          <a:latin typeface="Calibri"/>
          <a:ea typeface="Calibri"/>
          <a:cs typeface="Calibri"/>
        </a:font>
        <a:srgbClr val="000000"/>
      </a:tcTxStyle>
      <a:tcStyle>
        <a:tcBdr>
          <a:left>
            <a:ln cap="flat" cmpd="sng" w="12700">
              <a:solidFill>
                <a:srgbClr val="FFFFFF"/>
              </a:solidFill>
              <a:prstDash val="solid"/>
              <a:round/>
              <a:headEnd len="sm" w="sm" type="none"/>
              <a:tailEnd len="sm" w="sm" type="none"/>
            </a:ln>
          </a:left>
          <a:right>
            <a:ln cap="flat" cmpd="sng" w="12700">
              <a:solidFill>
                <a:srgbClr val="FFFFFF"/>
              </a:solidFill>
              <a:prstDash val="solid"/>
              <a:round/>
              <a:headEnd len="sm" w="sm" type="none"/>
              <a:tailEnd len="sm" w="sm" type="none"/>
            </a:ln>
          </a:right>
          <a:top>
            <a:ln cap="flat" cmpd="sng" w="12700">
              <a:solidFill>
                <a:srgbClr val="FFFFFF"/>
              </a:solidFill>
              <a:prstDash val="solid"/>
              <a:round/>
              <a:headEnd len="sm" w="sm" type="none"/>
              <a:tailEnd len="sm" w="sm" type="none"/>
            </a:ln>
          </a:top>
          <a:bottom>
            <a:ln cap="flat" cmpd="sng" w="12700">
              <a:solidFill>
                <a:srgbClr val="FFFFFF"/>
              </a:solidFill>
              <a:prstDash val="solid"/>
              <a:round/>
              <a:headEnd len="sm" w="sm" type="none"/>
              <a:tailEnd len="sm" w="sm" type="none"/>
            </a:ln>
          </a:bottom>
          <a:insideH>
            <a:ln cap="flat" cmpd="sng" w="12700">
              <a:solidFill>
                <a:srgbClr val="FFFFFF"/>
              </a:solidFill>
              <a:prstDash val="solid"/>
              <a:round/>
              <a:headEnd len="sm" w="sm" type="none"/>
              <a:tailEnd len="sm" w="sm" type="none"/>
            </a:ln>
          </a:insideH>
          <a:insideV>
            <a:ln cap="flat" cmpd="sng" w="12700">
              <a:solidFill>
                <a:srgbClr val="FFFFFF"/>
              </a:solidFill>
              <a:prstDash val="solid"/>
              <a:round/>
              <a:headEnd len="sm" w="sm" type="none"/>
              <a:tailEnd len="sm" w="sm" type="none"/>
            </a:ln>
          </a:insideV>
        </a:tcBdr>
        <a:fill>
          <a:solidFill>
            <a:srgbClr val="E8EBF5"/>
          </a:solidFill>
        </a:fill>
      </a:tcStyle>
    </a:wholeTbl>
    <a:band1H>
      <a:tcTxStyle/>
      <a:tcStyle>
        <a:fill>
          <a:solidFill>
            <a:srgbClr val="CDD4EA"/>
          </a:solidFill>
        </a:fill>
      </a:tcStyle>
    </a:band1H>
    <a:band2H>
      <a:tcTxStyle/>
    </a:band2H>
    <a:band1V>
      <a:tcTxStyle/>
      <a:tcStyle>
        <a:fill>
          <a:solidFill>
            <a:srgbClr val="CDD4EA"/>
          </a:solidFill>
        </a:fill>
      </a:tcStyle>
    </a:band1V>
    <a:band2V>
      <a:tcTxStyle/>
    </a:band2V>
    <a:lastCol>
      <a:tcTxStyle b="on" i="off">
        <a:font>
          <a:latin typeface="Calibri"/>
          <a:ea typeface="Calibri"/>
          <a:cs typeface="Calibri"/>
        </a:font>
        <a:srgbClr val="FFFFFF"/>
      </a:tcTxStyle>
      <a:tcStyle>
        <a:fill>
          <a:solidFill>
            <a:srgbClr val="4472C4"/>
          </a:solidFill>
        </a:fill>
      </a:tcStyle>
    </a:lastCol>
    <a:firstCol>
      <a:tcTxStyle b="on" i="off">
        <a:font>
          <a:latin typeface="Calibri"/>
          <a:ea typeface="Calibri"/>
          <a:cs typeface="Calibri"/>
        </a:font>
        <a:srgbClr val="FFFFFF"/>
      </a:tcTxStyle>
      <a:tcStyle>
        <a:fill>
          <a:solidFill>
            <a:srgbClr val="4472C4"/>
          </a:solidFill>
        </a:fill>
      </a:tcStyle>
    </a:firstCol>
    <a:la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top>
            <a:ln cap="flat" cmpd="sng" w="38100">
              <a:solidFill>
                <a:srgbClr val="FFFFFF"/>
              </a:solidFill>
              <a:prstDash val="solid"/>
              <a:round/>
              <a:headEnd len="sm" w="sm" type="none"/>
              <a:tailEnd len="sm" w="sm" type="none"/>
            </a:ln>
          </a:top>
        </a:tcBdr>
        <a:fill>
          <a:solidFill>
            <a:srgbClr val="4472C4"/>
          </a:solidFill>
        </a:fill>
      </a:tcStyle>
    </a:lastRow>
    <a:seCell>
      <a:tcTxStyle/>
    </a:seCell>
    <a:swCell>
      <a:tcTxStyle/>
    </a:swCell>
    <a:firstRow>
      <a:tcTxStyle b="on" i="off">
        <a:font>
          <a:latin typeface="Calibri"/>
          <a:ea typeface="Calibri"/>
          <a:cs typeface="Calibri"/>
        </a:font>
        <a:srgbClr val="FFFFFF"/>
      </a:tcTxStyle>
      <a:tcStyle>
        <a:tcBdr>
          <a:bottom>
            <a:ln cap="flat" cmpd="sng" w="38100">
              <a:solidFill>
                <a:srgbClr val="FFFFFF"/>
              </a:solidFill>
              <a:prstDash val="solid"/>
              <a:round/>
              <a:headEnd len="sm" w="sm" type="none"/>
              <a:tailEnd len="sm" w="sm" type="none"/>
            </a:ln>
          </a:bottom>
        </a:tcBdr>
        <a:fill>
          <a:solidFill>
            <a:srgbClr val="4472C4"/>
          </a:solidFill>
        </a:fill>
      </a:tcStyle>
    </a:firstRow>
    <a:neCell>
      <a:tcTxStyle/>
    </a:neCell>
    <a:nwCell>
      <a:tcTxStyle/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tableStyles" Target="tableStyles.xml"/><Relationship Id="rId11" Type="http://schemas.openxmlformats.org/officeDocument/2006/relationships/slide" Target="slides/slide5.xml"/><Relationship Id="rId10" Type="http://schemas.openxmlformats.org/officeDocument/2006/relationships/slide" Target="slides/slide4.xml"/><Relationship Id="rId9" Type="http://schemas.openxmlformats.org/officeDocument/2006/relationships/slide" Target="slides/slide3.xml"/><Relationship Id="rId5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7" Type="http://schemas.openxmlformats.org/officeDocument/2006/relationships/slide" Target="slides/slide1.xml"/><Relationship Id="rId8" Type="http://schemas.openxmlformats.org/officeDocument/2006/relationships/slide" Target="slides/slide2.xml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1aff04bca_1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1aff04bca_1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2" name="Shape 6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" name="Google Shape;63;g2763f976b82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4" name="Google Shape;64;g2763f976b82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g221aff04bca_1_5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0" name="Google Shape;70;g221aff04bca_1_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g221aff04bca_1_1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6" name="Google Shape;76;g221aff04bca_1_1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5.xml"/><Relationship Id="rId3" Type="http://schemas.openxmlformats.org/officeDocument/2006/relationships/hyperlink" Target="https://alpercinar.com/open-cell-id/" TargetMode="External"/><Relationship Id="rId4" Type="http://schemas.openxmlformats.org/officeDocument/2006/relationships/hyperlink" Target="https://www.youtube.com/watch?v=jbkSRLYSojo" TargetMode="External"/><Relationship Id="rId5" Type="http://schemas.openxmlformats.org/officeDocument/2006/relationships/hyperlink" Target="https://qz.com/296941/interactive-graphic-every-active-satellite-orbiting-earth" TargetMode="External"/><Relationship Id="rId6" Type="http://schemas.openxmlformats.org/officeDocument/2006/relationships/hyperlink" Target="https://setosa.io/bus/" TargetMode="External"/><Relationship Id="rId7" Type="http://schemas.openxmlformats.org/officeDocument/2006/relationships/hyperlink" Target="https://www.carbonbrief.org/mapped-how-the-us-generates-electricity/" TargetMode="Externa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lang="en" sz="5400">
                <a:latin typeface="Calibri"/>
                <a:ea typeface="Calibri"/>
                <a:cs typeface="Calibri"/>
                <a:sym typeface="Calibri"/>
              </a:rPr>
              <a:t>Using EM to Drive Effective Data Visualization</a:t>
            </a:r>
            <a:endParaRPr/>
          </a:p>
        </p:txBody>
      </p:sp>
      <p:sp>
        <p:nvSpPr>
          <p:cNvPr id="55" name="Google Shape;55;p13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85000" lnSpcReduction="20000"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None/>
            </a:pPr>
            <a:r>
              <a:rPr lang="en" sz="2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Student name</a:t>
            </a:r>
            <a:endParaRPr sz="24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  <a:p>
            <a:pPr indent="0" lvl="0" marL="0" rt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" sz="24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Date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What kind of data should Marty’s team collect?</a:t>
            </a:r>
            <a:endParaRPr/>
          </a:p>
        </p:txBody>
      </p:sp>
      <p:sp>
        <p:nvSpPr>
          <p:cNvPr id="61" name="Google Shape;61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5"/>
          <p:cNvSpPr txBox="1"/>
          <p:nvPr>
            <p:ph type="title"/>
          </p:nvPr>
        </p:nvSpPr>
        <p:spPr>
          <a:xfrm>
            <a:off x="311700" y="445025"/>
            <a:ext cx="8520600" cy="991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Which of my data might be interesting to other stakeholders?</a:t>
            </a:r>
            <a:endParaRPr/>
          </a:p>
        </p:txBody>
      </p:sp>
      <p:graphicFrame>
        <p:nvGraphicFramePr>
          <p:cNvPr id="67" name="Google Shape;67;p15"/>
          <p:cNvGraphicFramePr/>
          <p:nvPr/>
        </p:nvGraphicFramePr>
        <p:xfrm>
          <a:off x="232229" y="1690688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{AB31005F-E51A-43B4-9A76-19213655A220}</a:tableStyleId>
              </a:tblPr>
              <a:tblGrid>
                <a:gridCol w="1720050"/>
                <a:gridCol w="2454525"/>
                <a:gridCol w="2103925"/>
                <a:gridCol w="2448700"/>
              </a:tblGrid>
              <a:tr h="91440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 u="none" cap="none" strike="noStrike"/>
                        <a:t>Stakeholder name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/>
                        <a:t>What aspect of your research are they interested in? 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/>
                        <a:t>What type of data might help them better understand my research?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/>
                        <a:t>What do they need to understand about this data to recognize its potential impact?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7085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</a:tbl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1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How do I visualize my own data?</a:t>
            </a:r>
            <a:endParaRPr/>
          </a:p>
        </p:txBody>
      </p:sp>
      <p:graphicFrame>
        <p:nvGraphicFramePr>
          <p:cNvPr id="73" name="Google Shape;73;p16"/>
          <p:cNvGraphicFramePr/>
          <p:nvPr/>
        </p:nvGraphicFramePr>
        <p:xfrm>
          <a:off x="311704" y="1209078"/>
          <a:ext cx="3000000" cy="3000000"/>
        </p:xfrm>
        <a:graphic>
          <a:graphicData uri="http://schemas.openxmlformats.org/drawingml/2006/table">
            <a:tbl>
              <a:tblPr bandRow="1" firstRow="1">
                <a:noFill/>
                <a:tableStyleId>{AB31005F-E51A-43B4-9A76-19213655A220}</a:tableStyleId>
              </a:tblPr>
              <a:tblGrid>
                <a:gridCol w="1679325"/>
                <a:gridCol w="2943450"/>
                <a:gridCol w="1981825"/>
                <a:gridCol w="1916000"/>
              </a:tblGrid>
              <a:tr h="119850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/>
                        <a:t>Data Set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/>
                        <a:t>What do my stakeholders need to get out of this graph?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/>
                        <a:t>What kind of graph would be best for visualizing that point</a:t>
                      </a:r>
                      <a:r>
                        <a:rPr lang="en" sz="1800"/>
                        <a:t>?</a:t>
                      </a:r>
                      <a:endParaRPr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/>
                        <a:t>How could I best focus attention on the most important points?</a:t>
                      </a:r>
                      <a:endParaRPr/>
                    </a:p>
                  </a:txBody>
                  <a:tcPr marT="45725" marB="45725" marR="91450" marL="91450"/>
                </a:tc>
              </a:tr>
              <a:tr h="38410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8410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8410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8410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8410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  <a:tr h="384100"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  <a:tc>
                  <a:txBody>
                    <a:bodyPr/>
                    <a:lstStyle/>
                    <a:p>
                      <a:pPr indent="0" lvl="0" marL="0" marR="0" rtl="0" algn="l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t/>
                      </a:r>
                      <a:endParaRPr sz="1800"/>
                    </a:p>
                  </a:txBody>
                  <a:tcPr marT="45725" marB="45725" marR="91450" marL="91450"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p1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Sample visualizations</a:t>
            </a:r>
            <a:endParaRPr/>
          </a:p>
        </p:txBody>
      </p:sp>
      <p:sp>
        <p:nvSpPr>
          <p:cNvPr id="79" name="Google Shape;79;p17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25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61111"/>
              <a:buFont typeface="Arial"/>
              <a:buNone/>
            </a:pPr>
            <a:r>
              <a:rPr lang="en"/>
              <a:t>Cell Towers Map of the World: </a:t>
            </a:r>
            <a:r>
              <a:rPr lang="en" u="sng">
                <a:solidFill>
                  <a:schemeClr val="accent5"/>
                </a:solidFill>
                <a:hlinkClick r:id="rId3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https://alpercinar.com/open-cell-id/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ct val="61111"/>
              <a:buFont typeface="Arial"/>
              <a:buNone/>
            </a:pPr>
            <a:r>
              <a:rPr lang="en"/>
              <a:t>200 Countries, 200 Years, 4 Minutes: </a:t>
            </a:r>
            <a:r>
              <a:rPr lang="en" u="sng">
                <a:solidFill>
                  <a:schemeClr val="accent5"/>
                </a:solidFill>
                <a:hlinkClick r:id="rId4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https://www.youtube.com/watch?v=jbkSRLYSojo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ct val="61111"/>
              <a:buFont typeface="Arial"/>
              <a:buNone/>
            </a:pPr>
            <a:r>
              <a:rPr lang="en"/>
              <a:t>Every Satellite Orbiting Earth: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ct val="61111"/>
              <a:buFont typeface="Arial"/>
              <a:buNone/>
            </a:pPr>
            <a:r>
              <a:rPr lang="en" u="sng">
                <a:solidFill>
                  <a:schemeClr val="accent5"/>
                </a:solidFill>
                <a:hlinkClick r:id="rId5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https://qz.com/296941/interactive-graphic-every-active-satellite-orbiting-earth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ct val="61111"/>
              <a:buFont typeface="Arial"/>
              <a:buNone/>
            </a:pPr>
            <a:r>
              <a:rPr lang="en"/>
              <a:t>Why Buses Bunch: </a:t>
            </a:r>
            <a:r>
              <a:rPr lang="en" u="sng">
                <a:solidFill>
                  <a:schemeClr val="accent5"/>
                </a:solidFill>
                <a:hlinkClick r:id="rId6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https://setosa.io/bus/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0"/>
              </a:spcAft>
              <a:buClr>
                <a:schemeClr val="dk1"/>
              </a:buClr>
              <a:buSzPct val="61111"/>
              <a:buFont typeface="Arial"/>
              <a:buNone/>
            </a:pPr>
            <a:r>
              <a:rPr lang="en"/>
              <a:t>How the US Generates Electricity: </a:t>
            </a:r>
            <a:r>
              <a:rPr lang="en" u="sng">
                <a:solidFill>
                  <a:schemeClr val="accent5"/>
                </a:solidFill>
                <a:hlinkClick r:id="rId7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https://www.carbonbrief.org/mapped-how-the-us-generates-electricity/</a:t>
            </a:r>
            <a:endParaRPr/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